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tags/tag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tags/tag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7.xml" ContentType="application/vnd.openxmlformats-officedocument.presentationml.tags+xml"/>
  <Override PartName="/ppt/notesSlides/notesSlide48.xml" ContentType="application/vnd.openxmlformats-officedocument.presentationml.notesSlide+xml"/>
  <Override PartName="/ppt/tags/tag8.xml" ContentType="application/vnd.openxmlformats-officedocument.presentationml.tags+xml"/>
  <Override PartName="/ppt/notesSlides/notesSlide49.xml" ContentType="application/vnd.openxmlformats-officedocument.presentationml.notesSlide+xml"/>
  <Override PartName="/ppt/tags/tag9.xml" ContentType="application/vnd.openxmlformats-officedocument.presentationml.tags+xml"/>
  <Override PartName="/ppt/notesSlides/notesSlide50.xml" ContentType="application/vnd.openxmlformats-officedocument.presentationml.notesSlide+xml"/>
  <Override PartName="/ppt/tags/tag10.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1.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9" r:id="rId4"/>
  </p:sldMasterIdLst>
  <p:notesMasterIdLst>
    <p:notesMasterId r:id="rId72"/>
  </p:notesMasterIdLst>
  <p:sldIdLst>
    <p:sldId id="655" r:id="rId5"/>
    <p:sldId id="664" r:id="rId6"/>
    <p:sldId id="663" r:id="rId7"/>
    <p:sldId id="277" r:id="rId8"/>
    <p:sldId id="670" r:id="rId9"/>
    <p:sldId id="519" r:id="rId10"/>
    <p:sldId id="671" r:id="rId11"/>
    <p:sldId id="668" r:id="rId12"/>
    <p:sldId id="320" r:id="rId13"/>
    <p:sldId id="639" r:id="rId14"/>
    <p:sldId id="322" r:id="rId15"/>
    <p:sldId id="644" r:id="rId16"/>
    <p:sldId id="396" r:id="rId17"/>
    <p:sldId id="640" r:id="rId18"/>
    <p:sldId id="506" r:id="rId19"/>
    <p:sldId id="402" r:id="rId20"/>
    <p:sldId id="404" r:id="rId21"/>
    <p:sldId id="445" r:id="rId22"/>
    <p:sldId id="641" r:id="rId23"/>
    <p:sldId id="642" r:id="rId24"/>
    <p:sldId id="643" r:id="rId25"/>
    <p:sldId id="656" r:id="rId26"/>
    <p:sldId id="323" r:id="rId27"/>
    <p:sldId id="284" r:id="rId28"/>
    <p:sldId id="285" r:id="rId29"/>
    <p:sldId id="286" r:id="rId30"/>
    <p:sldId id="287" r:id="rId31"/>
    <p:sldId id="288" r:id="rId32"/>
    <p:sldId id="289" r:id="rId33"/>
    <p:sldId id="290" r:id="rId34"/>
    <p:sldId id="291" r:id="rId35"/>
    <p:sldId id="344" r:id="rId36"/>
    <p:sldId id="295" r:id="rId37"/>
    <p:sldId id="645" r:id="rId38"/>
    <p:sldId id="298" r:id="rId39"/>
    <p:sldId id="299" r:id="rId40"/>
    <p:sldId id="646" r:id="rId41"/>
    <p:sldId id="647" r:id="rId42"/>
    <p:sldId id="305" r:id="rId43"/>
    <p:sldId id="306" r:id="rId44"/>
    <p:sldId id="307" r:id="rId45"/>
    <p:sldId id="308" r:id="rId46"/>
    <p:sldId id="309" r:id="rId47"/>
    <p:sldId id="310" r:id="rId48"/>
    <p:sldId id="311" r:id="rId49"/>
    <p:sldId id="312" r:id="rId50"/>
    <p:sldId id="672" r:id="rId51"/>
    <p:sldId id="661" r:id="rId52"/>
    <p:sldId id="269" r:id="rId53"/>
    <p:sldId id="270" r:id="rId54"/>
    <p:sldId id="608" r:id="rId55"/>
    <p:sldId id="648" r:id="rId56"/>
    <p:sldId id="260" r:id="rId57"/>
    <p:sldId id="616" r:id="rId58"/>
    <p:sldId id="617" r:id="rId59"/>
    <p:sldId id="630" r:id="rId60"/>
    <p:sldId id="636" r:id="rId61"/>
    <p:sldId id="660" r:id="rId62"/>
    <p:sldId id="658" r:id="rId63"/>
    <p:sldId id="659" r:id="rId64"/>
    <p:sldId id="415" r:id="rId65"/>
    <p:sldId id="649" r:id="rId66"/>
    <p:sldId id="650" r:id="rId67"/>
    <p:sldId id="652" r:id="rId68"/>
    <p:sldId id="651" r:id="rId69"/>
    <p:sldId id="654" r:id="rId70"/>
    <p:sldId id="662" r:id="rId71"/>
  </p:sldIdLst>
  <p:sldSz cx="12192000" cy="6858000"/>
  <p:notesSz cx="6858000" cy="9239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80"/>
    <a:srgbClr val="FF66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68" autoAdjust="0"/>
    <p:restoredTop sz="84103" autoAdjust="0"/>
  </p:normalViewPr>
  <p:slideViewPr>
    <p:cSldViewPr snapToGrid="0">
      <p:cViewPr varScale="1">
        <p:scale>
          <a:sx n="86" d="100"/>
          <a:sy n="86" d="100"/>
        </p:scale>
        <p:origin x="366" y="51"/>
      </p:cViewPr>
      <p:guideLst/>
    </p:cSldViewPr>
  </p:slideViewPr>
  <p:notesTextViewPr>
    <p:cViewPr>
      <p:scale>
        <a:sx n="1" d="1"/>
        <a:sy n="1" d="1"/>
      </p:scale>
      <p:origin x="0" y="0"/>
    </p:cViewPr>
  </p:notesTextViewPr>
  <p:sorterViewPr>
    <p:cViewPr varScale="1">
      <p:scale>
        <a:sx n="1" d="1"/>
        <a:sy n="1" d="1"/>
      </p:scale>
      <p:origin x="0" y="-5352"/>
    </p:cViewPr>
  </p:sorterViewPr>
  <p:notesViewPr>
    <p:cSldViewPr snapToGrid="0">
      <p:cViewPr varScale="1">
        <p:scale>
          <a:sx n="78" d="100"/>
          <a:sy n="78" d="100"/>
        </p:scale>
        <p:origin x="2772" y="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4B3DBA-5532-48D1-B706-EBDF941EAD81}" type="doc">
      <dgm:prSet loTypeId="urn:microsoft.com/office/officeart/2005/8/layout/pyramid1" loCatId="pyramid" qsTypeId="urn:microsoft.com/office/officeart/2005/8/quickstyle/3d2" qsCatId="3D" csTypeId="urn:microsoft.com/office/officeart/2005/8/colors/accent1_2" csCatId="accent1" phldr="1"/>
      <dgm:spPr/>
    </dgm:pt>
    <dgm:pt modelId="{FF521468-9379-413B-AA4E-A766A1BEB3A6}">
      <dgm:prSet custT="1"/>
      <dgm:spPr/>
      <dgm:t>
        <a:bodyPr/>
        <a:lstStyle/>
        <a:p>
          <a:pPr>
            <a:lnSpc>
              <a:spcPct val="100000"/>
            </a:lnSpc>
            <a:spcAft>
              <a:spcPts val="0"/>
            </a:spcAft>
          </a:pPr>
          <a:r>
            <a:rPr lang="en-US" sz="6500" b="1" dirty="0"/>
            <a:t>TFI 1.12  </a:t>
          </a:r>
        </a:p>
        <a:p>
          <a:pPr>
            <a:lnSpc>
              <a:spcPct val="100000"/>
            </a:lnSpc>
            <a:spcAft>
              <a:spcPts val="0"/>
            </a:spcAft>
          </a:pPr>
          <a:r>
            <a:rPr lang="en-US" sz="3200" dirty="0"/>
            <a:t>5 minute </a:t>
          </a:r>
        </a:p>
      </dgm:t>
    </dgm:pt>
    <dgm:pt modelId="{6C6A8224-6365-4CC1-953C-C7E7852838FB}" type="parTrans" cxnId="{B3350EB8-2BB4-4919-9718-5DCBF7AA55C9}">
      <dgm:prSet/>
      <dgm:spPr/>
      <dgm:t>
        <a:bodyPr/>
        <a:lstStyle/>
        <a:p>
          <a:endParaRPr lang="en-US"/>
        </a:p>
      </dgm:t>
    </dgm:pt>
    <dgm:pt modelId="{EA914A4F-60AF-493E-A4FB-31933943FE72}" type="sibTrans" cxnId="{B3350EB8-2BB4-4919-9718-5DCBF7AA55C9}">
      <dgm:prSet/>
      <dgm:spPr/>
      <dgm:t>
        <a:bodyPr/>
        <a:lstStyle/>
        <a:p>
          <a:endParaRPr lang="en-US"/>
        </a:p>
      </dgm:t>
    </dgm:pt>
    <dgm:pt modelId="{B150C697-C7CA-4DA8-B4BD-237FA8263BC8}" type="pres">
      <dgm:prSet presAssocID="{124B3DBA-5532-48D1-B706-EBDF941EAD81}" presName="Name0" presStyleCnt="0">
        <dgm:presLayoutVars>
          <dgm:dir/>
          <dgm:animLvl val="lvl"/>
          <dgm:resizeHandles val="exact"/>
        </dgm:presLayoutVars>
      </dgm:prSet>
      <dgm:spPr/>
    </dgm:pt>
    <dgm:pt modelId="{3DF2B675-C029-440B-974E-E7882DF6A0F8}" type="pres">
      <dgm:prSet presAssocID="{FF521468-9379-413B-AA4E-A766A1BEB3A6}" presName="Name8" presStyleCnt="0"/>
      <dgm:spPr/>
    </dgm:pt>
    <dgm:pt modelId="{00D61481-388D-4472-BCA2-72A8168E3C38}" type="pres">
      <dgm:prSet presAssocID="{FF521468-9379-413B-AA4E-A766A1BEB3A6}" presName="level" presStyleLbl="node1" presStyleIdx="0" presStyleCnt="1">
        <dgm:presLayoutVars>
          <dgm:chMax val="1"/>
          <dgm:bulletEnabled val="1"/>
        </dgm:presLayoutVars>
      </dgm:prSet>
      <dgm:spPr/>
    </dgm:pt>
    <dgm:pt modelId="{788DC29B-25AD-46A4-A7BF-BF6964C1FACC}" type="pres">
      <dgm:prSet presAssocID="{FF521468-9379-413B-AA4E-A766A1BEB3A6}" presName="levelTx" presStyleLbl="revTx" presStyleIdx="0" presStyleCnt="0">
        <dgm:presLayoutVars>
          <dgm:chMax val="1"/>
          <dgm:bulletEnabled val="1"/>
        </dgm:presLayoutVars>
      </dgm:prSet>
      <dgm:spPr/>
    </dgm:pt>
  </dgm:ptLst>
  <dgm:cxnLst>
    <dgm:cxn modelId="{70C8A006-0D9E-417E-9579-D44689698A8C}" type="presOf" srcId="{FF521468-9379-413B-AA4E-A766A1BEB3A6}" destId="{00D61481-388D-4472-BCA2-72A8168E3C38}" srcOrd="0" destOrd="0" presId="urn:microsoft.com/office/officeart/2005/8/layout/pyramid1"/>
    <dgm:cxn modelId="{ED22EC7A-86F0-4380-A677-F1465B367FB7}" type="presOf" srcId="{124B3DBA-5532-48D1-B706-EBDF941EAD81}" destId="{B150C697-C7CA-4DA8-B4BD-237FA8263BC8}" srcOrd="0" destOrd="0" presId="urn:microsoft.com/office/officeart/2005/8/layout/pyramid1"/>
    <dgm:cxn modelId="{37AE5190-A4C6-4F38-AE8A-899531B2EB0E}" type="presOf" srcId="{FF521468-9379-413B-AA4E-A766A1BEB3A6}" destId="{788DC29B-25AD-46A4-A7BF-BF6964C1FACC}" srcOrd="1" destOrd="0" presId="urn:microsoft.com/office/officeart/2005/8/layout/pyramid1"/>
    <dgm:cxn modelId="{B3350EB8-2BB4-4919-9718-5DCBF7AA55C9}" srcId="{124B3DBA-5532-48D1-B706-EBDF941EAD81}" destId="{FF521468-9379-413B-AA4E-A766A1BEB3A6}" srcOrd="0" destOrd="0" parTransId="{6C6A8224-6365-4CC1-953C-C7E7852838FB}" sibTransId="{EA914A4F-60AF-493E-A4FB-31933943FE72}"/>
    <dgm:cxn modelId="{4FFD0537-151A-4600-A8F4-1E4D74DB6A39}" type="presParOf" srcId="{B150C697-C7CA-4DA8-B4BD-237FA8263BC8}" destId="{3DF2B675-C029-440B-974E-E7882DF6A0F8}" srcOrd="0" destOrd="0" presId="urn:microsoft.com/office/officeart/2005/8/layout/pyramid1"/>
    <dgm:cxn modelId="{CCCA1934-9B0E-4C71-B01A-A83B338D99E9}" type="presParOf" srcId="{3DF2B675-C029-440B-974E-E7882DF6A0F8}" destId="{00D61481-388D-4472-BCA2-72A8168E3C38}" srcOrd="0" destOrd="0" presId="urn:microsoft.com/office/officeart/2005/8/layout/pyramid1"/>
    <dgm:cxn modelId="{E26D9ADE-C0A2-447D-AEA3-792148C0C0CD}" type="presParOf" srcId="{3DF2B675-C029-440B-974E-E7882DF6A0F8}" destId="{788DC29B-25AD-46A4-A7BF-BF6964C1FACC}"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4B3DBA-5532-48D1-B706-EBDF941EAD81}" type="doc">
      <dgm:prSet loTypeId="urn:microsoft.com/office/officeart/2005/8/layout/pyramid1" loCatId="pyramid" qsTypeId="urn:microsoft.com/office/officeart/2005/8/quickstyle/3d2" qsCatId="3D" csTypeId="urn:microsoft.com/office/officeart/2005/8/colors/accent1_2" csCatId="accent1" phldr="1"/>
      <dgm:spPr/>
    </dgm:pt>
    <dgm:pt modelId="{FF521468-9379-413B-AA4E-A766A1BEB3A6}">
      <dgm:prSet/>
      <dgm:spPr/>
      <dgm:t>
        <a:bodyPr/>
        <a:lstStyle/>
        <a:p>
          <a:r>
            <a:rPr lang="en-US" dirty="0"/>
            <a:t>TFI 1.12</a:t>
          </a:r>
        </a:p>
      </dgm:t>
    </dgm:pt>
    <dgm:pt modelId="{6C6A8224-6365-4CC1-953C-C7E7852838FB}" type="parTrans" cxnId="{B3350EB8-2BB4-4919-9718-5DCBF7AA55C9}">
      <dgm:prSet/>
      <dgm:spPr/>
      <dgm:t>
        <a:bodyPr/>
        <a:lstStyle/>
        <a:p>
          <a:endParaRPr lang="en-US"/>
        </a:p>
      </dgm:t>
    </dgm:pt>
    <dgm:pt modelId="{EA914A4F-60AF-493E-A4FB-31933943FE72}" type="sibTrans" cxnId="{B3350EB8-2BB4-4919-9718-5DCBF7AA55C9}">
      <dgm:prSet/>
      <dgm:spPr/>
      <dgm:t>
        <a:bodyPr/>
        <a:lstStyle/>
        <a:p>
          <a:endParaRPr lang="en-US"/>
        </a:p>
      </dgm:t>
    </dgm:pt>
    <dgm:pt modelId="{0B689F67-A139-4262-A56B-AA5F7BEDA722}">
      <dgm:prSet phldrT="[Text]" custT="1"/>
      <dgm:spPr>
        <a:solidFill>
          <a:schemeClr val="accent2">
            <a:lumMod val="50000"/>
          </a:schemeClr>
        </a:solidFill>
      </dgm:spPr>
      <dgm:t>
        <a:bodyPr/>
        <a:lstStyle/>
        <a:p>
          <a:pPr>
            <a:lnSpc>
              <a:spcPct val="100000"/>
            </a:lnSpc>
            <a:spcAft>
              <a:spcPts val="0"/>
            </a:spcAft>
          </a:pPr>
          <a:r>
            <a:rPr lang="en-US" sz="6400" b="1" dirty="0"/>
            <a:t>TFI 1.13  </a:t>
          </a:r>
        </a:p>
        <a:p>
          <a:pPr>
            <a:lnSpc>
              <a:spcPct val="100000"/>
            </a:lnSpc>
            <a:spcAft>
              <a:spcPts val="0"/>
            </a:spcAft>
          </a:pPr>
          <a:r>
            <a:rPr lang="en-US" sz="3200" dirty="0"/>
            <a:t>5 minute </a:t>
          </a:r>
        </a:p>
      </dgm:t>
    </dgm:pt>
    <dgm:pt modelId="{2AB70FDB-A1E0-471A-9CAC-2B358A02D180}" type="sibTrans" cxnId="{F1F2B2A9-D6E5-478F-B4E6-BA5E3F0A8562}">
      <dgm:prSet/>
      <dgm:spPr/>
      <dgm:t>
        <a:bodyPr/>
        <a:lstStyle/>
        <a:p>
          <a:endParaRPr lang="en-US"/>
        </a:p>
      </dgm:t>
    </dgm:pt>
    <dgm:pt modelId="{103AF028-10A6-4916-87E1-8497135ECCF6}" type="parTrans" cxnId="{F1F2B2A9-D6E5-478F-B4E6-BA5E3F0A8562}">
      <dgm:prSet/>
      <dgm:spPr/>
      <dgm:t>
        <a:bodyPr/>
        <a:lstStyle/>
        <a:p>
          <a:endParaRPr lang="en-US"/>
        </a:p>
      </dgm:t>
    </dgm:pt>
    <dgm:pt modelId="{B150C697-C7CA-4DA8-B4BD-237FA8263BC8}" type="pres">
      <dgm:prSet presAssocID="{124B3DBA-5532-48D1-B706-EBDF941EAD81}" presName="Name0" presStyleCnt="0">
        <dgm:presLayoutVars>
          <dgm:dir/>
          <dgm:animLvl val="lvl"/>
          <dgm:resizeHandles val="exact"/>
        </dgm:presLayoutVars>
      </dgm:prSet>
      <dgm:spPr/>
    </dgm:pt>
    <dgm:pt modelId="{85066D39-63C1-4C06-AC2F-4C6C525941A6}" type="pres">
      <dgm:prSet presAssocID="{0B689F67-A139-4262-A56B-AA5F7BEDA722}" presName="Name8" presStyleCnt="0"/>
      <dgm:spPr/>
    </dgm:pt>
    <dgm:pt modelId="{2B85E9AA-760F-4CFA-A21A-2AF59B9BCF30}" type="pres">
      <dgm:prSet presAssocID="{0B689F67-A139-4262-A56B-AA5F7BEDA722}" presName="level" presStyleLbl="node1" presStyleIdx="0" presStyleCnt="2" custScaleY="227137">
        <dgm:presLayoutVars>
          <dgm:chMax val="1"/>
          <dgm:bulletEnabled val="1"/>
        </dgm:presLayoutVars>
      </dgm:prSet>
      <dgm:spPr/>
    </dgm:pt>
    <dgm:pt modelId="{A023FB40-E971-465E-A5E6-6B2C1246BCF8}" type="pres">
      <dgm:prSet presAssocID="{0B689F67-A139-4262-A56B-AA5F7BEDA722}" presName="levelTx" presStyleLbl="revTx" presStyleIdx="0" presStyleCnt="0">
        <dgm:presLayoutVars>
          <dgm:chMax val="1"/>
          <dgm:bulletEnabled val="1"/>
        </dgm:presLayoutVars>
      </dgm:prSet>
      <dgm:spPr/>
    </dgm:pt>
    <dgm:pt modelId="{3DF2B675-C029-440B-974E-E7882DF6A0F8}" type="pres">
      <dgm:prSet presAssocID="{FF521468-9379-413B-AA4E-A766A1BEB3A6}" presName="Name8" presStyleCnt="0"/>
      <dgm:spPr/>
    </dgm:pt>
    <dgm:pt modelId="{00D61481-388D-4472-BCA2-72A8168E3C38}" type="pres">
      <dgm:prSet presAssocID="{FF521468-9379-413B-AA4E-A766A1BEB3A6}" presName="level" presStyleLbl="node1" presStyleIdx="1" presStyleCnt="2">
        <dgm:presLayoutVars>
          <dgm:chMax val="1"/>
          <dgm:bulletEnabled val="1"/>
        </dgm:presLayoutVars>
      </dgm:prSet>
      <dgm:spPr/>
    </dgm:pt>
    <dgm:pt modelId="{788DC29B-25AD-46A4-A7BF-BF6964C1FACC}" type="pres">
      <dgm:prSet presAssocID="{FF521468-9379-413B-AA4E-A766A1BEB3A6}" presName="levelTx" presStyleLbl="revTx" presStyleIdx="0" presStyleCnt="0">
        <dgm:presLayoutVars>
          <dgm:chMax val="1"/>
          <dgm:bulletEnabled val="1"/>
        </dgm:presLayoutVars>
      </dgm:prSet>
      <dgm:spPr/>
    </dgm:pt>
  </dgm:ptLst>
  <dgm:cxnLst>
    <dgm:cxn modelId="{70C8A006-0D9E-417E-9579-D44689698A8C}" type="presOf" srcId="{FF521468-9379-413B-AA4E-A766A1BEB3A6}" destId="{00D61481-388D-4472-BCA2-72A8168E3C38}" srcOrd="0" destOrd="0" presId="urn:microsoft.com/office/officeart/2005/8/layout/pyramid1"/>
    <dgm:cxn modelId="{ED22EC7A-86F0-4380-A677-F1465B367FB7}" type="presOf" srcId="{124B3DBA-5532-48D1-B706-EBDF941EAD81}" destId="{B150C697-C7CA-4DA8-B4BD-237FA8263BC8}" srcOrd="0" destOrd="0" presId="urn:microsoft.com/office/officeart/2005/8/layout/pyramid1"/>
    <dgm:cxn modelId="{4B4B5680-80B6-4366-A80D-36C561F5EF65}" type="presOf" srcId="{0B689F67-A139-4262-A56B-AA5F7BEDA722}" destId="{2B85E9AA-760F-4CFA-A21A-2AF59B9BCF30}" srcOrd="0" destOrd="0" presId="urn:microsoft.com/office/officeart/2005/8/layout/pyramid1"/>
    <dgm:cxn modelId="{37AE5190-A4C6-4F38-AE8A-899531B2EB0E}" type="presOf" srcId="{FF521468-9379-413B-AA4E-A766A1BEB3A6}" destId="{788DC29B-25AD-46A4-A7BF-BF6964C1FACC}" srcOrd="1" destOrd="0" presId="urn:microsoft.com/office/officeart/2005/8/layout/pyramid1"/>
    <dgm:cxn modelId="{F1F2B2A9-D6E5-478F-B4E6-BA5E3F0A8562}" srcId="{124B3DBA-5532-48D1-B706-EBDF941EAD81}" destId="{0B689F67-A139-4262-A56B-AA5F7BEDA722}" srcOrd="0" destOrd="0" parTransId="{103AF028-10A6-4916-87E1-8497135ECCF6}" sibTransId="{2AB70FDB-A1E0-471A-9CAC-2B358A02D180}"/>
    <dgm:cxn modelId="{B3350EB8-2BB4-4919-9718-5DCBF7AA55C9}" srcId="{124B3DBA-5532-48D1-B706-EBDF941EAD81}" destId="{FF521468-9379-413B-AA4E-A766A1BEB3A6}" srcOrd="1" destOrd="0" parTransId="{6C6A8224-6365-4CC1-953C-C7E7852838FB}" sibTransId="{EA914A4F-60AF-493E-A4FB-31933943FE72}"/>
    <dgm:cxn modelId="{627A36CF-4200-448D-BC03-B448504135B5}" type="presOf" srcId="{0B689F67-A139-4262-A56B-AA5F7BEDA722}" destId="{A023FB40-E971-465E-A5E6-6B2C1246BCF8}" srcOrd="1" destOrd="0" presId="urn:microsoft.com/office/officeart/2005/8/layout/pyramid1"/>
    <dgm:cxn modelId="{4FE19E56-7F28-4EDB-927F-A60FDB1D3F24}" type="presParOf" srcId="{B150C697-C7CA-4DA8-B4BD-237FA8263BC8}" destId="{85066D39-63C1-4C06-AC2F-4C6C525941A6}" srcOrd="0" destOrd="0" presId="urn:microsoft.com/office/officeart/2005/8/layout/pyramid1"/>
    <dgm:cxn modelId="{7CB58127-515B-44B1-8A02-BDDDA71CAE4D}" type="presParOf" srcId="{85066D39-63C1-4C06-AC2F-4C6C525941A6}" destId="{2B85E9AA-760F-4CFA-A21A-2AF59B9BCF30}" srcOrd="0" destOrd="0" presId="urn:microsoft.com/office/officeart/2005/8/layout/pyramid1"/>
    <dgm:cxn modelId="{143BC544-6E12-471C-BACD-530D3B8FD1BA}" type="presParOf" srcId="{85066D39-63C1-4C06-AC2F-4C6C525941A6}" destId="{A023FB40-E971-465E-A5E6-6B2C1246BCF8}" srcOrd="1" destOrd="0" presId="urn:microsoft.com/office/officeart/2005/8/layout/pyramid1"/>
    <dgm:cxn modelId="{4FFD0537-151A-4600-A8F4-1E4D74DB6A39}" type="presParOf" srcId="{B150C697-C7CA-4DA8-B4BD-237FA8263BC8}" destId="{3DF2B675-C029-440B-974E-E7882DF6A0F8}" srcOrd="1" destOrd="0" presId="urn:microsoft.com/office/officeart/2005/8/layout/pyramid1"/>
    <dgm:cxn modelId="{CCCA1934-9B0E-4C71-B01A-A83B338D99E9}" type="presParOf" srcId="{3DF2B675-C029-440B-974E-E7882DF6A0F8}" destId="{00D61481-388D-4472-BCA2-72A8168E3C38}" srcOrd="0" destOrd="0" presId="urn:microsoft.com/office/officeart/2005/8/layout/pyramid1"/>
    <dgm:cxn modelId="{E26D9ADE-C0A2-447D-AEA3-792148C0C0CD}" type="presParOf" srcId="{3DF2B675-C029-440B-974E-E7882DF6A0F8}" destId="{788DC29B-25AD-46A4-A7BF-BF6964C1FACC}"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4B3DBA-5532-48D1-B706-EBDF941EAD81}" type="doc">
      <dgm:prSet loTypeId="urn:microsoft.com/office/officeart/2005/8/layout/pyramid1" loCatId="pyramid" qsTypeId="urn:microsoft.com/office/officeart/2005/8/quickstyle/3d2" qsCatId="3D" csTypeId="urn:microsoft.com/office/officeart/2005/8/colors/accent1_2" csCatId="accent1" phldr="1"/>
      <dgm:spPr/>
    </dgm:pt>
    <dgm:pt modelId="{FF521468-9379-413B-AA4E-A766A1BEB3A6}">
      <dgm:prSet/>
      <dgm:spPr/>
      <dgm:t>
        <a:bodyPr/>
        <a:lstStyle/>
        <a:p>
          <a:r>
            <a:rPr lang="en-US" b="0" dirty="0"/>
            <a:t>TFI 1.12</a:t>
          </a:r>
        </a:p>
      </dgm:t>
    </dgm:pt>
    <dgm:pt modelId="{6C6A8224-6365-4CC1-953C-C7E7852838FB}" type="parTrans" cxnId="{B3350EB8-2BB4-4919-9718-5DCBF7AA55C9}">
      <dgm:prSet/>
      <dgm:spPr/>
      <dgm:t>
        <a:bodyPr/>
        <a:lstStyle/>
        <a:p>
          <a:endParaRPr lang="en-US"/>
        </a:p>
      </dgm:t>
    </dgm:pt>
    <dgm:pt modelId="{EA914A4F-60AF-493E-A4FB-31933943FE72}" type="sibTrans" cxnId="{B3350EB8-2BB4-4919-9718-5DCBF7AA55C9}">
      <dgm:prSet/>
      <dgm:spPr/>
      <dgm:t>
        <a:bodyPr/>
        <a:lstStyle/>
        <a:p>
          <a:endParaRPr lang="en-US"/>
        </a:p>
      </dgm:t>
    </dgm:pt>
    <dgm:pt modelId="{5F3D9FBD-70AE-4C12-BCAB-6FC127AC2A5A}">
      <dgm:prSet phldrT="[Text]" custT="1"/>
      <dgm:spPr>
        <a:solidFill>
          <a:schemeClr val="accent2">
            <a:lumMod val="90000"/>
          </a:schemeClr>
        </a:solidFill>
      </dgm:spPr>
      <dgm:t>
        <a:bodyPr/>
        <a:lstStyle/>
        <a:p>
          <a:pPr>
            <a:lnSpc>
              <a:spcPct val="100000"/>
            </a:lnSpc>
            <a:spcAft>
              <a:spcPts val="0"/>
            </a:spcAft>
          </a:pPr>
          <a:r>
            <a:rPr lang="en-US" sz="5500" b="1" dirty="0"/>
            <a:t>Readiness Checklist</a:t>
          </a:r>
        </a:p>
        <a:p>
          <a:pPr>
            <a:lnSpc>
              <a:spcPct val="100000"/>
            </a:lnSpc>
            <a:spcAft>
              <a:spcPts val="0"/>
            </a:spcAft>
          </a:pPr>
          <a:r>
            <a:rPr lang="en-US" sz="3200" dirty="0"/>
            <a:t>5 minutes</a:t>
          </a:r>
        </a:p>
      </dgm:t>
    </dgm:pt>
    <dgm:pt modelId="{119E402C-1F73-4FC0-9AAE-1081E92E893B}" type="parTrans" cxnId="{38B28163-7623-4CF2-A968-868A474340C3}">
      <dgm:prSet/>
      <dgm:spPr/>
      <dgm:t>
        <a:bodyPr/>
        <a:lstStyle/>
        <a:p>
          <a:endParaRPr lang="en-US"/>
        </a:p>
      </dgm:t>
    </dgm:pt>
    <dgm:pt modelId="{ECBE0A18-5741-4C62-80D9-ABC91DEC7BA7}" type="sibTrans" cxnId="{38B28163-7623-4CF2-A968-868A474340C3}">
      <dgm:prSet/>
      <dgm:spPr/>
      <dgm:t>
        <a:bodyPr/>
        <a:lstStyle/>
        <a:p>
          <a:endParaRPr lang="en-US"/>
        </a:p>
      </dgm:t>
    </dgm:pt>
    <dgm:pt modelId="{0B689F67-A139-4262-A56B-AA5F7BEDA722}">
      <dgm:prSet phldrT="[Text]"/>
      <dgm:spPr>
        <a:solidFill>
          <a:schemeClr val="accent2">
            <a:lumMod val="50000"/>
          </a:schemeClr>
        </a:solidFill>
      </dgm:spPr>
      <dgm:t>
        <a:bodyPr/>
        <a:lstStyle/>
        <a:p>
          <a:r>
            <a:rPr lang="en-US" dirty="0"/>
            <a:t>TFI 1.13</a:t>
          </a:r>
        </a:p>
      </dgm:t>
    </dgm:pt>
    <dgm:pt modelId="{2AB70FDB-A1E0-471A-9CAC-2B358A02D180}" type="sibTrans" cxnId="{F1F2B2A9-D6E5-478F-B4E6-BA5E3F0A8562}">
      <dgm:prSet/>
      <dgm:spPr/>
      <dgm:t>
        <a:bodyPr/>
        <a:lstStyle/>
        <a:p>
          <a:endParaRPr lang="en-US"/>
        </a:p>
      </dgm:t>
    </dgm:pt>
    <dgm:pt modelId="{103AF028-10A6-4916-87E1-8497135ECCF6}" type="parTrans" cxnId="{F1F2B2A9-D6E5-478F-B4E6-BA5E3F0A8562}">
      <dgm:prSet/>
      <dgm:spPr/>
      <dgm:t>
        <a:bodyPr/>
        <a:lstStyle/>
        <a:p>
          <a:endParaRPr lang="en-US"/>
        </a:p>
      </dgm:t>
    </dgm:pt>
    <dgm:pt modelId="{B150C697-C7CA-4DA8-B4BD-237FA8263BC8}" type="pres">
      <dgm:prSet presAssocID="{124B3DBA-5532-48D1-B706-EBDF941EAD81}" presName="Name0" presStyleCnt="0">
        <dgm:presLayoutVars>
          <dgm:dir/>
          <dgm:animLvl val="lvl"/>
          <dgm:resizeHandles val="exact"/>
        </dgm:presLayoutVars>
      </dgm:prSet>
      <dgm:spPr/>
    </dgm:pt>
    <dgm:pt modelId="{CF2E59B7-C367-4770-974C-F9ADD0D31E12}" type="pres">
      <dgm:prSet presAssocID="{5F3D9FBD-70AE-4C12-BCAB-6FC127AC2A5A}" presName="Name8" presStyleCnt="0"/>
      <dgm:spPr/>
    </dgm:pt>
    <dgm:pt modelId="{1FE13B54-E8ED-46BD-A9B3-7FC4CCC01BEC}" type="pres">
      <dgm:prSet presAssocID="{5F3D9FBD-70AE-4C12-BCAB-6FC127AC2A5A}" presName="level" presStyleLbl="node1" presStyleIdx="0" presStyleCnt="3" custScaleY="185387">
        <dgm:presLayoutVars>
          <dgm:chMax val="1"/>
          <dgm:bulletEnabled val="1"/>
        </dgm:presLayoutVars>
      </dgm:prSet>
      <dgm:spPr/>
    </dgm:pt>
    <dgm:pt modelId="{F41D127F-4CF9-451E-871C-4BFEC1DCB376}" type="pres">
      <dgm:prSet presAssocID="{5F3D9FBD-70AE-4C12-BCAB-6FC127AC2A5A}" presName="levelTx" presStyleLbl="revTx" presStyleIdx="0" presStyleCnt="0">
        <dgm:presLayoutVars>
          <dgm:chMax val="1"/>
          <dgm:bulletEnabled val="1"/>
        </dgm:presLayoutVars>
      </dgm:prSet>
      <dgm:spPr/>
    </dgm:pt>
    <dgm:pt modelId="{85066D39-63C1-4C06-AC2F-4C6C525941A6}" type="pres">
      <dgm:prSet presAssocID="{0B689F67-A139-4262-A56B-AA5F7BEDA722}" presName="Name8" presStyleCnt="0"/>
      <dgm:spPr/>
    </dgm:pt>
    <dgm:pt modelId="{2B85E9AA-760F-4CFA-A21A-2AF59B9BCF30}" type="pres">
      <dgm:prSet presAssocID="{0B689F67-A139-4262-A56B-AA5F7BEDA722}" presName="level" presStyleLbl="node1" presStyleIdx="1" presStyleCnt="3" custScaleY="109444">
        <dgm:presLayoutVars>
          <dgm:chMax val="1"/>
          <dgm:bulletEnabled val="1"/>
        </dgm:presLayoutVars>
      </dgm:prSet>
      <dgm:spPr/>
    </dgm:pt>
    <dgm:pt modelId="{A023FB40-E971-465E-A5E6-6B2C1246BCF8}" type="pres">
      <dgm:prSet presAssocID="{0B689F67-A139-4262-A56B-AA5F7BEDA722}" presName="levelTx" presStyleLbl="revTx" presStyleIdx="0" presStyleCnt="0">
        <dgm:presLayoutVars>
          <dgm:chMax val="1"/>
          <dgm:bulletEnabled val="1"/>
        </dgm:presLayoutVars>
      </dgm:prSet>
      <dgm:spPr/>
    </dgm:pt>
    <dgm:pt modelId="{3DF2B675-C029-440B-974E-E7882DF6A0F8}" type="pres">
      <dgm:prSet presAssocID="{FF521468-9379-413B-AA4E-A766A1BEB3A6}" presName="Name8" presStyleCnt="0"/>
      <dgm:spPr/>
    </dgm:pt>
    <dgm:pt modelId="{00D61481-388D-4472-BCA2-72A8168E3C38}" type="pres">
      <dgm:prSet presAssocID="{FF521468-9379-413B-AA4E-A766A1BEB3A6}" presName="level" presStyleLbl="node1" presStyleIdx="2" presStyleCnt="3">
        <dgm:presLayoutVars>
          <dgm:chMax val="1"/>
          <dgm:bulletEnabled val="1"/>
        </dgm:presLayoutVars>
      </dgm:prSet>
      <dgm:spPr/>
    </dgm:pt>
    <dgm:pt modelId="{788DC29B-25AD-46A4-A7BF-BF6964C1FACC}" type="pres">
      <dgm:prSet presAssocID="{FF521468-9379-413B-AA4E-A766A1BEB3A6}" presName="levelTx" presStyleLbl="revTx" presStyleIdx="0" presStyleCnt="0">
        <dgm:presLayoutVars>
          <dgm:chMax val="1"/>
          <dgm:bulletEnabled val="1"/>
        </dgm:presLayoutVars>
      </dgm:prSet>
      <dgm:spPr/>
    </dgm:pt>
  </dgm:ptLst>
  <dgm:cxnLst>
    <dgm:cxn modelId="{70C8A006-0D9E-417E-9579-D44689698A8C}" type="presOf" srcId="{FF521468-9379-413B-AA4E-A766A1BEB3A6}" destId="{00D61481-388D-4472-BCA2-72A8168E3C38}" srcOrd="0" destOrd="0" presId="urn:microsoft.com/office/officeart/2005/8/layout/pyramid1"/>
    <dgm:cxn modelId="{38B28163-7623-4CF2-A968-868A474340C3}" srcId="{124B3DBA-5532-48D1-B706-EBDF941EAD81}" destId="{5F3D9FBD-70AE-4C12-BCAB-6FC127AC2A5A}" srcOrd="0" destOrd="0" parTransId="{119E402C-1F73-4FC0-9AAE-1081E92E893B}" sibTransId="{ECBE0A18-5741-4C62-80D9-ABC91DEC7BA7}"/>
    <dgm:cxn modelId="{ED22EC7A-86F0-4380-A677-F1465B367FB7}" type="presOf" srcId="{124B3DBA-5532-48D1-B706-EBDF941EAD81}" destId="{B150C697-C7CA-4DA8-B4BD-237FA8263BC8}" srcOrd="0" destOrd="0" presId="urn:microsoft.com/office/officeart/2005/8/layout/pyramid1"/>
    <dgm:cxn modelId="{4B4B5680-80B6-4366-A80D-36C561F5EF65}" type="presOf" srcId="{0B689F67-A139-4262-A56B-AA5F7BEDA722}" destId="{2B85E9AA-760F-4CFA-A21A-2AF59B9BCF30}" srcOrd="0" destOrd="0" presId="urn:microsoft.com/office/officeart/2005/8/layout/pyramid1"/>
    <dgm:cxn modelId="{37AE5190-A4C6-4F38-AE8A-899531B2EB0E}" type="presOf" srcId="{FF521468-9379-413B-AA4E-A766A1BEB3A6}" destId="{788DC29B-25AD-46A4-A7BF-BF6964C1FACC}" srcOrd="1" destOrd="0" presId="urn:microsoft.com/office/officeart/2005/8/layout/pyramid1"/>
    <dgm:cxn modelId="{9392A8A6-8E34-44CF-8905-F2B3BF533D35}" type="presOf" srcId="{5F3D9FBD-70AE-4C12-BCAB-6FC127AC2A5A}" destId="{F41D127F-4CF9-451E-871C-4BFEC1DCB376}" srcOrd="1" destOrd="0" presId="urn:microsoft.com/office/officeart/2005/8/layout/pyramid1"/>
    <dgm:cxn modelId="{F1F2B2A9-D6E5-478F-B4E6-BA5E3F0A8562}" srcId="{124B3DBA-5532-48D1-B706-EBDF941EAD81}" destId="{0B689F67-A139-4262-A56B-AA5F7BEDA722}" srcOrd="1" destOrd="0" parTransId="{103AF028-10A6-4916-87E1-8497135ECCF6}" sibTransId="{2AB70FDB-A1E0-471A-9CAC-2B358A02D180}"/>
    <dgm:cxn modelId="{B3350EB8-2BB4-4919-9718-5DCBF7AA55C9}" srcId="{124B3DBA-5532-48D1-B706-EBDF941EAD81}" destId="{FF521468-9379-413B-AA4E-A766A1BEB3A6}" srcOrd="2" destOrd="0" parTransId="{6C6A8224-6365-4CC1-953C-C7E7852838FB}" sibTransId="{EA914A4F-60AF-493E-A4FB-31933943FE72}"/>
    <dgm:cxn modelId="{4C2A37C8-D683-475C-915E-E78437298C3B}" type="presOf" srcId="{5F3D9FBD-70AE-4C12-BCAB-6FC127AC2A5A}" destId="{1FE13B54-E8ED-46BD-A9B3-7FC4CCC01BEC}" srcOrd="0" destOrd="0" presId="urn:microsoft.com/office/officeart/2005/8/layout/pyramid1"/>
    <dgm:cxn modelId="{627A36CF-4200-448D-BC03-B448504135B5}" type="presOf" srcId="{0B689F67-A139-4262-A56B-AA5F7BEDA722}" destId="{A023FB40-E971-465E-A5E6-6B2C1246BCF8}" srcOrd="1" destOrd="0" presId="urn:microsoft.com/office/officeart/2005/8/layout/pyramid1"/>
    <dgm:cxn modelId="{51CDEA23-CDF1-4646-836B-287AE75C42B2}" type="presParOf" srcId="{B150C697-C7CA-4DA8-B4BD-237FA8263BC8}" destId="{CF2E59B7-C367-4770-974C-F9ADD0D31E12}" srcOrd="0" destOrd="0" presId="urn:microsoft.com/office/officeart/2005/8/layout/pyramid1"/>
    <dgm:cxn modelId="{08ADBA07-9B63-4D63-A70D-CC723F5A1BE0}" type="presParOf" srcId="{CF2E59B7-C367-4770-974C-F9ADD0D31E12}" destId="{1FE13B54-E8ED-46BD-A9B3-7FC4CCC01BEC}" srcOrd="0" destOrd="0" presId="urn:microsoft.com/office/officeart/2005/8/layout/pyramid1"/>
    <dgm:cxn modelId="{12CB6766-0A5F-488B-BF83-FA5265B2C399}" type="presParOf" srcId="{CF2E59B7-C367-4770-974C-F9ADD0D31E12}" destId="{F41D127F-4CF9-451E-871C-4BFEC1DCB376}" srcOrd="1" destOrd="0" presId="urn:microsoft.com/office/officeart/2005/8/layout/pyramid1"/>
    <dgm:cxn modelId="{4FE19E56-7F28-4EDB-927F-A60FDB1D3F24}" type="presParOf" srcId="{B150C697-C7CA-4DA8-B4BD-237FA8263BC8}" destId="{85066D39-63C1-4C06-AC2F-4C6C525941A6}" srcOrd="1" destOrd="0" presId="urn:microsoft.com/office/officeart/2005/8/layout/pyramid1"/>
    <dgm:cxn modelId="{7CB58127-515B-44B1-8A02-BDDDA71CAE4D}" type="presParOf" srcId="{85066D39-63C1-4C06-AC2F-4C6C525941A6}" destId="{2B85E9AA-760F-4CFA-A21A-2AF59B9BCF30}" srcOrd="0" destOrd="0" presId="urn:microsoft.com/office/officeart/2005/8/layout/pyramid1"/>
    <dgm:cxn modelId="{143BC544-6E12-471C-BACD-530D3B8FD1BA}" type="presParOf" srcId="{85066D39-63C1-4C06-AC2F-4C6C525941A6}" destId="{A023FB40-E971-465E-A5E6-6B2C1246BCF8}" srcOrd="1" destOrd="0" presId="urn:microsoft.com/office/officeart/2005/8/layout/pyramid1"/>
    <dgm:cxn modelId="{4FFD0537-151A-4600-A8F4-1E4D74DB6A39}" type="presParOf" srcId="{B150C697-C7CA-4DA8-B4BD-237FA8263BC8}" destId="{3DF2B675-C029-440B-974E-E7882DF6A0F8}" srcOrd="2" destOrd="0" presId="urn:microsoft.com/office/officeart/2005/8/layout/pyramid1"/>
    <dgm:cxn modelId="{CCCA1934-9B0E-4C71-B01A-A83B338D99E9}" type="presParOf" srcId="{3DF2B675-C029-440B-974E-E7882DF6A0F8}" destId="{00D61481-388D-4472-BCA2-72A8168E3C38}" srcOrd="0" destOrd="0" presId="urn:microsoft.com/office/officeart/2005/8/layout/pyramid1"/>
    <dgm:cxn modelId="{E26D9ADE-C0A2-447D-AEA3-792148C0C0CD}" type="presParOf" srcId="{3DF2B675-C029-440B-974E-E7882DF6A0F8}" destId="{788DC29B-25AD-46A4-A7BF-BF6964C1FACC}"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2A6E57-5D65-4276-A591-E546F2D27CF8}" type="doc">
      <dgm:prSet loTypeId="urn:microsoft.com/office/officeart/2005/8/layout/venn1" loCatId="relationship" qsTypeId="urn:microsoft.com/office/officeart/2005/8/quickstyle/simple1" qsCatId="simple" csTypeId="urn:microsoft.com/office/officeart/2005/8/colors/colorful1" csCatId="colorful" phldr="1"/>
      <dgm:spPr/>
    </dgm:pt>
    <dgm:pt modelId="{DE86F9DF-125A-4F3C-8AD9-A3E0F4B53B1C}">
      <dgm:prSet phldrT="[Text]"/>
      <dgm:spPr>
        <a:solidFill>
          <a:schemeClr val="accent5">
            <a:alpha val="50000"/>
          </a:schemeClr>
        </a:solidFill>
      </dgm:spPr>
      <dgm:t>
        <a:bodyPr/>
        <a:lstStyle/>
        <a:p>
          <a:pPr algn="ctr"/>
          <a:endParaRPr lang="en-US" dirty="0"/>
        </a:p>
        <a:p>
          <a:pPr algn="ctr"/>
          <a:r>
            <a:rPr lang="en-US" b="1" dirty="0"/>
            <a:t>Outcome</a:t>
          </a:r>
        </a:p>
        <a:p>
          <a:pPr algn="ctr"/>
          <a:endParaRPr lang="en-US" dirty="0"/>
        </a:p>
      </dgm:t>
    </dgm:pt>
    <dgm:pt modelId="{B938294B-A34A-496F-BEB5-DE152D1D4660}" type="sibTrans" cxnId="{F0561B13-D36B-42D4-BBB1-053EB08BDC0F}">
      <dgm:prSet/>
      <dgm:spPr/>
      <dgm:t>
        <a:bodyPr/>
        <a:lstStyle/>
        <a:p>
          <a:pPr algn="ctr"/>
          <a:endParaRPr lang="en-US"/>
        </a:p>
      </dgm:t>
    </dgm:pt>
    <dgm:pt modelId="{A1239EB8-A859-48F6-B0AB-2EF894E2F730}" type="parTrans" cxnId="{F0561B13-D36B-42D4-BBB1-053EB08BDC0F}">
      <dgm:prSet/>
      <dgm:spPr/>
      <dgm:t>
        <a:bodyPr/>
        <a:lstStyle/>
        <a:p>
          <a:pPr algn="ctr"/>
          <a:endParaRPr lang="en-US"/>
        </a:p>
      </dgm:t>
    </dgm:pt>
    <dgm:pt modelId="{A03F29BF-1B3A-44B9-A12D-480287F59172}">
      <dgm:prSet phldrT="[Text]"/>
      <dgm:spPr>
        <a:solidFill>
          <a:schemeClr val="accent6">
            <a:alpha val="50000"/>
          </a:schemeClr>
        </a:solidFill>
      </dgm:spPr>
      <dgm:t>
        <a:bodyPr/>
        <a:lstStyle/>
        <a:p>
          <a:pPr algn="ctr"/>
          <a:r>
            <a:rPr lang="en-US" b="1" dirty="0"/>
            <a:t>Fidelity</a:t>
          </a:r>
        </a:p>
      </dgm:t>
    </dgm:pt>
    <dgm:pt modelId="{3E77BA01-14B5-4FF4-98DF-58A5E9C93A43}" type="sibTrans" cxnId="{A6AF1AB2-45DD-4BC1-8D27-03DD2FFB00C4}">
      <dgm:prSet/>
      <dgm:spPr/>
      <dgm:t>
        <a:bodyPr/>
        <a:lstStyle/>
        <a:p>
          <a:pPr algn="ctr"/>
          <a:endParaRPr lang="en-US"/>
        </a:p>
      </dgm:t>
    </dgm:pt>
    <dgm:pt modelId="{B233BDF9-5405-4DCA-BEA1-FB854A105BFC}" type="parTrans" cxnId="{A6AF1AB2-45DD-4BC1-8D27-03DD2FFB00C4}">
      <dgm:prSet/>
      <dgm:spPr/>
      <dgm:t>
        <a:bodyPr/>
        <a:lstStyle/>
        <a:p>
          <a:pPr algn="ctr"/>
          <a:endParaRPr lang="en-US"/>
        </a:p>
      </dgm:t>
    </dgm:pt>
    <dgm:pt modelId="{C8B9C252-3DA6-4416-937E-48C3F595AA87}" type="pres">
      <dgm:prSet presAssocID="{F22A6E57-5D65-4276-A591-E546F2D27CF8}" presName="compositeShape" presStyleCnt="0">
        <dgm:presLayoutVars>
          <dgm:chMax val="7"/>
          <dgm:dir/>
          <dgm:resizeHandles val="exact"/>
        </dgm:presLayoutVars>
      </dgm:prSet>
      <dgm:spPr/>
    </dgm:pt>
    <dgm:pt modelId="{B6A209A2-FEEF-4CA2-BCAE-09C92308FA96}" type="pres">
      <dgm:prSet presAssocID="{DE86F9DF-125A-4F3C-8AD9-A3E0F4B53B1C}" presName="circ1" presStyleLbl="vennNode1" presStyleIdx="0" presStyleCnt="2"/>
      <dgm:spPr/>
    </dgm:pt>
    <dgm:pt modelId="{0E43F4D0-C0F5-4F63-BCB9-F80B1959093B}" type="pres">
      <dgm:prSet presAssocID="{DE86F9DF-125A-4F3C-8AD9-A3E0F4B53B1C}" presName="circ1Tx" presStyleLbl="revTx" presStyleIdx="0" presStyleCnt="0">
        <dgm:presLayoutVars>
          <dgm:chMax val="0"/>
          <dgm:chPref val="0"/>
          <dgm:bulletEnabled val="1"/>
        </dgm:presLayoutVars>
      </dgm:prSet>
      <dgm:spPr/>
    </dgm:pt>
    <dgm:pt modelId="{C0B36CB5-A48D-4699-9B3C-67F24944AB64}" type="pres">
      <dgm:prSet presAssocID="{A03F29BF-1B3A-44B9-A12D-480287F59172}" presName="circ2" presStyleLbl="vennNode1" presStyleIdx="1" presStyleCnt="2" custLinFactNeighborX="-817" custLinFactNeighborY="-2304"/>
      <dgm:spPr/>
    </dgm:pt>
    <dgm:pt modelId="{5C0E1946-75AE-4720-8ED5-8085E8BAE677}" type="pres">
      <dgm:prSet presAssocID="{A03F29BF-1B3A-44B9-A12D-480287F59172}" presName="circ2Tx" presStyleLbl="revTx" presStyleIdx="0" presStyleCnt="0">
        <dgm:presLayoutVars>
          <dgm:chMax val="0"/>
          <dgm:chPref val="0"/>
          <dgm:bulletEnabled val="1"/>
        </dgm:presLayoutVars>
      </dgm:prSet>
      <dgm:spPr/>
    </dgm:pt>
  </dgm:ptLst>
  <dgm:cxnLst>
    <dgm:cxn modelId="{F0561B13-D36B-42D4-BBB1-053EB08BDC0F}" srcId="{F22A6E57-5D65-4276-A591-E546F2D27CF8}" destId="{DE86F9DF-125A-4F3C-8AD9-A3E0F4B53B1C}" srcOrd="0" destOrd="0" parTransId="{A1239EB8-A859-48F6-B0AB-2EF894E2F730}" sibTransId="{B938294B-A34A-496F-BEB5-DE152D1D4660}"/>
    <dgm:cxn modelId="{85BB7A2B-D80A-411E-BAD8-ADF8389C7E69}" type="presOf" srcId="{DE86F9DF-125A-4F3C-8AD9-A3E0F4B53B1C}" destId="{B6A209A2-FEEF-4CA2-BCAE-09C92308FA96}" srcOrd="0" destOrd="0" presId="urn:microsoft.com/office/officeart/2005/8/layout/venn1"/>
    <dgm:cxn modelId="{A121B1A4-DA35-4651-A632-80CF6950A4EB}" type="presOf" srcId="{F22A6E57-5D65-4276-A591-E546F2D27CF8}" destId="{C8B9C252-3DA6-4416-937E-48C3F595AA87}" srcOrd="0" destOrd="0" presId="urn:microsoft.com/office/officeart/2005/8/layout/venn1"/>
    <dgm:cxn modelId="{4EDA7DB0-F577-4045-A0C7-29F6493D2FA2}" type="presOf" srcId="{A03F29BF-1B3A-44B9-A12D-480287F59172}" destId="{C0B36CB5-A48D-4699-9B3C-67F24944AB64}" srcOrd="0" destOrd="0" presId="urn:microsoft.com/office/officeart/2005/8/layout/venn1"/>
    <dgm:cxn modelId="{A6AF1AB2-45DD-4BC1-8D27-03DD2FFB00C4}" srcId="{F22A6E57-5D65-4276-A591-E546F2D27CF8}" destId="{A03F29BF-1B3A-44B9-A12D-480287F59172}" srcOrd="1" destOrd="0" parTransId="{B233BDF9-5405-4DCA-BEA1-FB854A105BFC}" sibTransId="{3E77BA01-14B5-4FF4-98DF-58A5E9C93A43}"/>
    <dgm:cxn modelId="{ECD5A9C8-4DB4-472D-AD91-5AEC22441695}" type="presOf" srcId="{A03F29BF-1B3A-44B9-A12D-480287F59172}" destId="{5C0E1946-75AE-4720-8ED5-8085E8BAE677}" srcOrd="1" destOrd="0" presId="urn:microsoft.com/office/officeart/2005/8/layout/venn1"/>
    <dgm:cxn modelId="{C90A1EDA-9D8E-470F-B801-3448D22C34B6}" type="presOf" srcId="{DE86F9DF-125A-4F3C-8AD9-A3E0F4B53B1C}" destId="{0E43F4D0-C0F5-4F63-BCB9-F80B1959093B}" srcOrd="1" destOrd="0" presId="urn:microsoft.com/office/officeart/2005/8/layout/venn1"/>
    <dgm:cxn modelId="{82B4A536-FB96-4504-92EB-3E9834287C4D}" type="presParOf" srcId="{C8B9C252-3DA6-4416-937E-48C3F595AA87}" destId="{B6A209A2-FEEF-4CA2-BCAE-09C92308FA96}" srcOrd="0" destOrd="0" presId="urn:microsoft.com/office/officeart/2005/8/layout/venn1"/>
    <dgm:cxn modelId="{E755CBE9-1102-4706-B58F-39B59B25EC75}" type="presParOf" srcId="{C8B9C252-3DA6-4416-937E-48C3F595AA87}" destId="{0E43F4D0-C0F5-4F63-BCB9-F80B1959093B}" srcOrd="1" destOrd="0" presId="urn:microsoft.com/office/officeart/2005/8/layout/venn1"/>
    <dgm:cxn modelId="{8ADD1FCC-BABC-4933-B119-B136FF7C9C77}" type="presParOf" srcId="{C8B9C252-3DA6-4416-937E-48C3F595AA87}" destId="{C0B36CB5-A48D-4699-9B3C-67F24944AB64}" srcOrd="2" destOrd="0" presId="urn:microsoft.com/office/officeart/2005/8/layout/venn1"/>
    <dgm:cxn modelId="{83412DA8-C4D4-4757-8FEA-D38D9E77DBEB}" type="presParOf" srcId="{C8B9C252-3DA6-4416-937E-48C3F595AA87}" destId="{5C0E1946-75AE-4720-8ED5-8085E8BAE677}"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61481-388D-4472-BCA2-72A8168E3C38}">
      <dsp:nvSpPr>
        <dsp:cNvPr id="0" name=""/>
        <dsp:cNvSpPr/>
      </dsp:nvSpPr>
      <dsp:spPr>
        <a:xfrm>
          <a:off x="0" y="0"/>
          <a:ext cx="8128000" cy="5418667"/>
        </a:xfrm>
        <a:prstGeom prst="trapezoid">
          <a:avLst>
            <a:gd name="adj" fmla="val 75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100000"/>
            </a:lnSpc>
            <a:spcBef>
              <a:spcPct val="0"/>
            </a:spcBef>
            <a:spcAft>
              <a:spcPts val="0"/>
            </a:spcAft>
            <a:buNone/>
          </a:pPr>
          <a:r>
            <a:rPr lang="en-US" sz="6500" b="1" kern="1200" dirty="0"/>
            <a:t>TFI 1.12  </a:t>
          </a:r>
        </a:p>
        <a:p>
          <a:pPr marL="0" lvl="0" indent="0" algn="ctr" defTabSz="2889250">
            <a:lnSpc>
              <a:spcPct val="100000"/>
            </a:lnSpc>
            <a:spcBef>
              <a:spcPct val="0"/>
            </a:spcBef>
            <a:spcAft>
              <a:spcPts val="0"/>
            </a:spcAft>
            <a:buNone/>
          </a:pPr>
          <a:r>
            <a:rPr lang="en-US" sz="3200" kern="1200" dirty="0"/>
            <a:t>5 minute </a:t>
          </a:r>
        </a:p>
      </dsp:txBody>
      <dsp:txXfrm>
        <a:off x="0" y="0"/>
        <a:ext cx="8128000" cy="5418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5E9AA-760F-4CFA-A21A-2AF59B9BCF30}">
      <dsp:nvSpPr>
        <dsp:cNvPr id="0" name=""/>
        <dsp:cNvSpPr/>
      </dsp:nvSpPr>
      <dsp:spPr>
        <a:xfrm>
          <a:off x="1242292" y="0"/>
          <a:ext cx="5643414" cy="3762276"/>
        </a:xfrm>
        <a:prstGeom prst="trapezoid">
          <a:avLst>
            <a:gd name="adj" fmla="val 75000"/>
          </a:avLst>
        </a:prstGeom>
        <a:solidFill>
          <a:schemeClr val="accent2">
            <a:lumMod val="50000"/>
          </a:schemeClr>
        </a:soli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100000"/>
            </a:lnSpc>
            <a:spcBef>
              <a:spcPct val="0"/>
            </a:spcBef>
            <a:spcAft>
              <a:spcPts val="0"/>
            </a:spcAft>
            <a:buNone/>
          </a:pPr>
          <a:r>
            <a:rPr lang="en-US" sz="6400" b="1" kern="1200" dirty="0"/>
            <a:t>TFI 1.13  </a:t>
          </a:r>
        </a:p>
        <a:p>
          <a:pPr marL="0" lvl="0" indent="0" algn="ctr" defTabSz="2844800">
            <a:lnSpc>
              <a:spcPct val="100000"/>
            </a:lnSpc>
            <a:spcBef>
              <a:spcPct val="0"/>
            </a:spcBef>
            <a:spcAft>
              <a:spcPts val="0"/>
            </a:spcAft>
            <a:buNone/>
          </a:pPr>
          <a:r>
            <a:rPr lang="en-US" sz="3200" kern="1200" dirty="0"/>
            <a:t>5 minute </a:t>
          </a:r>
        </a:p>
      </dsp:txBody>
      <dsp:txXfrm>
        <a:off x="1242292" y="0"/>
        <a:ext cx="5643414" cy="3762276"/>
      </dsp:txXfrm>
    </dsp:sp>
    <dsp:sp modelId="{00D61481-388D-4472-BCA2-72A8168E3C38}">
      <dsp:nvSpPr>
        <dsp:cNvPr id="0" name=""/>
        <dsp:cNvSpPr/>
      </dsp:nvSpPr>
      <dsp:spPr>
        <a:xfrm>
          <a:off x="0" y="3762276"/>
          <a:ext cx="8128000" cy="1656390"/>
        </a:xfrm>
        <a:prstGeom prst="trapezoid">
          <a:avLst>
            <a:gd name="adj" fmla="val 75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TFI 1.12</a:t>
          </a:r>
        </a:p>
      </dsp:txBody>
      <dsp:txXfrm>
        <a:off x="1422399" y="3762276"/>
        <a:ext cx="5283200" cy="16563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13B54-E8ED-46BD-A9B3-7FC4CCC01BEC}">
      <dsp:nvSpPr>
        <dsp:cNvPr id="0" name=""/>
        <dsp:cNvSpPr/>
      </dsp:nvSpPr>
      <dsp:spPr>
        <a:xfrm>
          <a:off x="2155809" y="0"/>
          <a:ext cx="3816381" cy="2544254"/>
        </a:xfrm>
        <a:prstGeom prst="trapezoid">
          <a:avLst>
            <a:gd name="adj" fmla="val 75000"/>
          </a:avLst>
        </a:prstGeom>
        <a:solidFill>
          <a:schemeClr val="accent2">
            <a:lumMod val="90000"/>
          </a:schemeClr>
        </a:soli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0" tIns="69850" rIns="69850" bIns="69850" numCol="1" spcCol="1270" anchor="ctr" anchorCtr="0">
          <a:noAutofit/>
        </a:bodyPr>
        <a:lstStyle/>
        <a:p>
          <a:pPr marL="0" lvl="0" indent="0" algn="ctr" defTabSz="2444750">
            <a:lnSpc>
              <a:spcPct val="100000"/>
            </a:lnSpc>
            <a:spcBef>
              <a:spcPct val="0"/>
            </a:spcBef>
            <a:spcAft>
              <a:spcPts val="0"/>
            </a:spcAft>
            <a:buNone/>
          </a:pPr>
          <a:r>
            <a:rPr lang="en-US" sz="5500" b="1" kern="1200" dirty="0"/>
            <a:t>Readiness Checklist</a:t>
          </a:r>
        </a:p>
        <a:p>
          <a:pPr marL="0" lvl="0" indent="0" algn="ctr" defTabSz="2444750">
            <a:lnSpc>
              <a:spcPct val="100000"/>
            </a:lnSpc>
            <a:spcBef>
              <a:spcPct val="0"/>
            </a:spcBef>
            <a:spcAft>
              <a:spcPts val="0"/>
            </a:spcAft>
            <a:buNone/>
          </a:pPr>
          <a:r>
            <a:rPr lang="en-US" sz="3200" kern="1200" dirty="0"/>
            <a:t>5 minutes</a:t>
          </a:r>
        </a:p>
      </dsp:txBody>
      <dsp:txXfrm>
        <a:off x="2155809" y="0"/>
        <a:ext cx="3816381" cy="2544254"/>
      </dsp:txXfrm>
    </dsp:sp>
    <dsp:sp modelId="{2B85E9AA-760F-4CFA-A21A-2AF59B9BCF30}">
      <dsp:nvSpPr>
        <dsp:cNvPr id="0" name=""/>
        <dsp:cNvSpPr/>
      </dsp:nvSpPr>
      <dsp:spPr>
        <a:xfrm>
          <a:off x="1029301" y="2544254"/>
          <a:ext cx="6069397" cy="1502011"/>
        </a:xfrm>
        <a:prstGeom prst="trapezoid">
          <a:avLst>
            <a:gd name="adj" fmla="val 75000"/>
          </a:avLst>
        </a:prstGeom>
        <a:solidFill>
          <a:schemeClr val="accent2">
            <a:lumMod val="50000"/>
          </a:schemeClr>
        </a:soli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TFI 1.13</a:t>
          </a:r>
        </a:p>
      </dsp:txBody>
      <dsp:txXfrm>
        <a:off x="2091445" y="2544254"/>
        <a:ext cx="3945108" cy="1502011"/>
      </dsp:txXfrm>
    </dsp:sp>
    <dsp:sp modelId="{00D61481-388D-4472-BCA2-72A8168E3C38}">
      <dsp:nvSpPr>
        <dsp:cNvPr id="0" name=""/>
        <dsp:cNvSpPr/>
      </dsp:nvSpPr>
      <dsp:spPr>
        <a:xfrm>
          <a:off x="0" y="4046265"/>
          <a:ext cx="8128000" cy="1372401"/>
        </a:xfrm>
        <a:prstGeom prst="trapezoid">
          <a:avLst>
            <a:gd name="adj" fmla="val 75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b="0" kern="1200" dirty="0"/>
            <a:t>TFI 1.12</a:t>
          </a:r>
        </a:p>
      </dsp:txBody>
      <dsp:txXfrm>
        <a:off x="1422399" y="4046265"/>
        <a:ext cx="5283200" cy="1372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09A2-FEEF-4CA2-BCAE-09C92308FA96}">
      <dsp:nvSpPr>
        <dsp:cNvPr id="0" name=""/>
        <dsp:cNvSpPr/>
      </dsp:nvSpPr>
      <dsp:spPr>
        <a:xfrm>
          <a:off x="1211157" y="15406"/>
          <a:ext cx="5633386" cy="5633386"/>
        </a:xfrm>
        <a:prstGeom prst="ellipse">
          <a:avLst/>
        </a:prstGeom>
        <a:solidFill>
          <a:schemeClr val="accent5">
            <a:alpha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a:p>
          <a:pPr marL="0" lvl="0" indent="0" algn="ctr" defTabSz="2889250">
            <a:lnSpc>
              <a:spcPct val="90000"/>
            </a:lnSpc>
            <a:spcBef>
              <a:spcPct val="0"/>
            </a:spcBef>
            <a:spcAft>
              <a:spcPct val="35000"/>
            </a:spcAft>
            <a:buNone/>
          </a:pPr>
          <a:r>
            <a:rPr lang="en-US" sz="6500" b="1" kern="1200" dirty="0"/>
            <a:t>Outcome</a:t>
          </a:r>
        </a:p>
        <a:p>
          <a:pPr marL="0" lvl="0" indent="0" algn="ctr" defTabSz="2889250">
            <a:lnSpc>
              <a:spcPct val="90000"/>
            </a:lnSpc>
            <a:spcBef>
              <a:spcPct val="0"/>
            </a:spcBef>
            <a:spcAft>
              <a:spcPct val="35000"/>
            </a:spcAft>
            <a:buNone/>
          </a:pPr>
          <a:endParaRPr lang="en-US" sz="6500" kern="1200" dirty="0"/>
        </a:p>
      </dsp:txBody>
      <dsp:txXfrm>
        <a:off x="1997801" y="679704"/>
        <a:ext cx="3248078" cy="4304792"/>
      </dsp:txXfrm>
    </dsp:sp>
    <dsp:sp modelId="{C0B36CB5-A48D-4699-9B3C-67F24944AB64}">
      <dsp:nvSpPr>
        <dsp:cNvPr id="0" name=""/>
        <dsp:cNvSpPr/>
      </dsp:nvSpPr>
      <dsp:spPr>
        <a:xfrm>
          <a:off x="5225231" y="0"/>
          <a:ext cx="5633386" cy="5633386"/>
        </a:xfrm>
        <a:prstGeom prst="ellipse">
          <a:avLst/>
        </a:prstGeom>
        <a:solidFill>
          <a:schemeClr val="accent6">
            <a:alpha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b="1" kern="1200" dirty="0"/>
            <a:t>Fidelity</a:t>
          </a:r>
        </a:p>
      </dsp:txBody>
      <dsp:txXfrm>
        <a:off x="6823894" y="664297"/>
        <a:ext cx="3248078" cy="430479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567"/>
          </a:xfrm>
          <a:prstGeom prst="rect">
            <a:avLst/>
          </a:prstGeom>
        </p:spPr>
        <p:txBody>
          <a:bodyPr vert="horz" lIns="91440" tIns="45720" rIns="91440" bIns="45720" rtlCol="0"/>
          <a:lstStyle>
            <a:lvl1pPr algn="r">
              <a:defRPr sz="1200"/>
            </a:lvl1pPr>
          </a:lstStyle>
          <a:p>
            <a:fld id="{2A8F41EA-5E5C-4177-B537-0D815151E45E}" type="datetimeFigureOut">
              <a:rPr lang="en-US" smtClean="0"/>
              <a:t>9/24/2018</a:t>
            </a:fld>
            <a:endParaRPr lang="en-US"/>
          </a:p>
        </p:txBody>
      </p:sp>
      <p:sp>
        <p:nvSpPr>
          <p:cNvPr id="4" name="Slide Image Placeholder 3"/>
          <p:cNvSpPr>
            <a:spLocks noGrp="1" noRot="1" noChangeAspect="1"/>
          </p:cNvSpPr>
          <p:nvPr>
            <p:ph type="sldImg" idx="2"/>
          </p:nvPr>
        </p:nvSpPr>
        <p:spPr>
          <a:xfrm>
            <a:off x="657225" y="1154113"/>
            <a:ext cx="5543550" cy="31194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6389"/>
            <a:ext cx="5486400" cy="363795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2971800" cy="46356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4"/>
            <a:ext cx="2971800" cy="463566"/>
          </a:xfrm>
          <a:prstGeom prst="rect">
            <a:avLst/>
          </a:prstGeom>
        </p:spPr>
        <p:txBody>
          <a:bodyPr vert="horz" lIns="91440" tIns="45720" rIns="91440" bIns="45720" rtlCol="0" anchor="b"/>
          <a:lstStyle>
            <a:lvl1pPr algn="r">
              <a:defRPr sz="1200"/>
            </a:lvl1pPr>
          </a:lstStyle>
          <a:p>
            <a:fld id="{3CAD52A0-6A52-4873-A1BB-449C893F4EF2}" type="slidenum">
              <a:rPr lang="en-US" smtClean="0"/>
              <a:t>‹#›</a:t>
            </a:fld>
            <a:endParaRPr lang="en-US"/>
          </a:p>
        </p:txBody>
      </p:sp>
    </p:spTree>
    <p:extLst>
      <p:ext uri="{BB962C8B-B14F-4D97-AF65-F5344CB8AC3E}">
        <p14:creationId xmlns:p14="http://schemas.microsoft.com/office/powerpoint/2010/main" val="2359074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Barb</a:t>
            </a:r>
          </a:p>
          <a:p>
            <a:r>
              <a:rPr lang="en-US" sz="1200" b="1" kern="1200" dirty="0">
                <a:solidFill>
                  <a:schemeClr val="tx1"/>
                </a:solidFill>
                <a:effectLst/>
                <a:latin typeface="+mn-lt"/>
                <a:ea typeface="+mn-ea"/>
                <a:cs typeface="+mn-cs"/>
              </a:rPr>
              <a:t>Literature Review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2010 review documented 160+ publications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teams use data to document progress and outcomes, guide decisions, and inform stakeholders (</a:t>
            </a:r>
            <a:r>
              <a:rPr lang="en-US" sz="1200" kern="1200" dirty="0" err="1">
                <a:solidFill>
                  <a:schemeClr val="tx1"/>
                </a:solidFill>
                <a:effectLst/>
                <a:latin typeface="+mn-lt"/>
                <a:ea typeface="+mn-ea"/>
                <a:cs typeface="+mn-cs"/>
              </a:rPr>
              <a:t>Boudett</a:t>
            </a:r>
            <a:r>
              <a:rPr lang="en-US" sz="1200" kern="1200" dirty="0">
                <a:solidFill>
                  <a:schemeClr val="tx1"/>
                </a:solidFill>
                <a:effectLst/>
                <a:latin typeface="+mn-lt"/>
                <a:ea typeface="+mn-ea"/>
                <a:cs typeface="+mn-cs"/>
              </a:rPr>
              <a:t>, City, &amp; Murnane, 2006; Burke, 2010; </a:t>
            </a:r>
            <a:r>
              <a:rPr lang="en-US" sz="1200" kern="1200" dirty="0" err="1">
                <a:solidFill>
                  <a:schemeClr val="tx1"/>
                </a:solidFill>
                <a:effectLst/>
                <a:latin typeface="+mn-lt"/>
                <a:ea typeface="+mn-ea"/>
                <a:cs typeface="+mn-cs"/>
              </a:rPr>
              <a:t>Deno</a:t>
            </a:r>
            <a:r>
              <a:rPr lang="en-US" sz="1200" kern="1200" dirty="0">
                <a:solidFill>
                  <a:schemeClr val="tx1"/>
                </a:solidFill>
                <a:effectLst/>
                <a:latin typeface="+mn-lt"/>
                <a:ea typeface="+mn-ea"/>
                <a:cs typeface="+mn-cs"/>
              </a:rPr>
              <a:t>, 2005; Hill 2010; Newton, </a:t>
            </a:r>
            <a:r>
              <a:rPr lang="en-US" sz="1200" kern="1200" dirty="0" err="1">
                <a:solidFill>
                  <a:schemeClr val="tx1"/>
                </a:solidFill>
                <a:effectLst/>
                <a:latin typeface="+mn-lt"/>
                <a:ea typeface="+mn-ea"/>
                <a:cs typeface="+mn-cs"/>
              </a:rPr>
              <a:t>Algozzine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Algozzine</a:t>
            </a:r>
            <a:r>
              <a:rPr lang="en-US" sz="1200" kern="1200" dirty="0">
                <a:solidFill>
                  <a:schemeClr val="tx1"/>
                </a:solidFill>
                <a:effectLst/>
                <a:latin typeface="+mn-lt"/>
                <a:ea typeface="+mn-ea"/>
                <a:cs typeface="+mn-cs"/>
              </a:rPr>
              <a:t>, Horner, &amp; Todd, 2011; Newton, Horner, </a:t>
            </a:r>
            <a:r>
              <a:rPr lang="en-US" sz="1200" kern="1200" dirty="0" err="1">
                <a:solidFill>
                  <a:schemeClr val="tx1"/>
                </a:solidFill>
                <a:effectLst/>
                <a:latin typeface="+mn-lt"/>
                <a:ea typeface="+mn-ea"/>
                <a:cs typeface="+mn-cs"/>
              </a:rPr>
              <a:t>Algozzine</a:t>
            </a:r>
            <a:r>
              <a:rPr lang="en-US" sz="1200" kern="1200" dirty="0">
                <a:solidFill>
                  <a:schemeClr val="tx1"/>
                </a:solidFill>
                <a:effectLst/>
                <a:latin typeface="+mn-lt"/>
                <a:ea typeface="+mn-ea"/>
                <a:cs typeface="+mn-cs"/>
              </a:rPr>
              <a:t>, Todd, &amp; </a:t>
            </a:r>
            <a:r>
              <a:rPr lang="en-US" sz="1200" kern="1200" dirty="0" err="1">
                <a:solidFill>
                  <a:schemeClr val="tx1"/>
                </a:solidFill>
                <a:effectLst/>
                <a:latin typeface="+mn-lt"/>
                <a:ea typeface="+mn-ea"/>
                <a:cs typeface="+mn-cs"/>
              </a:rPr>
              <a:t>Algozzine</a:t>
            </a:r>
            <a:r>
              <a:rPr lang="en-US" sz="1200" kern="1200" dirty="0">
                <a:solidFill>
                  <a:schemeClr val="tx1"/>
                </a:solidFill>
                <a:effectLst/>
                <a:latin typeface="+mn-lt"/>
                <a:ea typeface="+mn-ea"/>
                <a:cs typeface="+mn-cs"/>
              </a:rPr>
              <a:t>, 2009; Pidgeon &amp; Gregory, 2004; Renfro &amp; </a:t>
            </a:r>
            <a:r>
              <a:rPr lang="en-US" sz="1200" kern="1200" dirty="0" err="1">
                <a:solidFill>
                  <a:schemeClr val="tx1"/>
                </a:solidFill>
                <a:effectLst/>
                <a:latin typeface="+mn-lt"/>
                <a:ea typeface="+mn-ea"/>
                <a:cs typeface="+mn-cs"/>
              </a:rPr>
              <a:t>Grieshaber</a:t>
            </a:r>
            <a:r>
              <a:rPr lang="en-US" sz="1200" kern="1200" dirty="0">
                <a:solidFill>
                  <a:schemeClr val="tx1"/>
                </a:solidFill>
                <a:effectLst/>
                <a:latin typeface="+mn-lt"/>
                <a:ea typeface="+mn-ea"/>
                <a:cs typeface="+mn-cs"/>
              </a:rPr>
              <a:t>, 2009)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critical predictor of sustained implementation of SWPBIS (Coffey &amp; Horner, 2012; McIntosh et al., 2013)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Fidelity and student outcome data are essential (</a:t>
            </a:r>
            <a:r>
              <a:rPr lang="en-US" sz="1200" kern="1200" dirty="0" err="1">
                <a:solidFill>
                  <a:schemeClr val="tx1"/>
                </a:solidFill>
                <a:effectLst/>
                <a:latin typeface="+mn-lt"/>
                <a:ea typeface="+mn-ea"/>
                <a:cs typeface="+mn-cs"/>
              </a:rPr>
              <a:t>Fixsen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Blase</a:t>
            </a:r>
            <a:r>
              <a:rPr lang="en-US" sz="1200" kern="1200" dirty="0">
                <a:solidFill>
                  <a:schemeClr val="tx1"/>
                </a:solidFill>
                <a:effectLst/>
                <a:latin typeface="+mn-lt"/>
                <a:ea typeface="+mn-ea"/>
                <a:cs typeface="+mn-cs"/>
              </a:rPr>
              <a:t>, Metz, &amp; Van Dyke, 2013)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CRISTY:  Objectives on Table Tent</a:t>
            </a:r>
          </a:p>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1</a:t>
            </a:fld>
            <a:endParaRPr lang="en-US"/>
          </a:p>
        </p:txBody>
      </p:sp>
    </p:spTree>
    <p:extLst>
      <p:ext uri="{BB962C8B-B14F-4D97-AF65-F5344CB8AC3E}">
        <p14:creationId xmlns:p14="http://schemas.microsoft.com/office/powerpoint/2010/main" val="95146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BARB</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Remember</a:t>
            </a:r>
            <a:r>
              <a:rPr lang="en-US" sz="1200" baseline="0" dirty="0"/>
              <a:t> that we always want to look at the fidelity of our systems and practices as well as the impact on student behavior or performance. </a:t>
            </a:r>
            <a:endParaRPr lang="en-US" dirty="0"/>
          </a:p>
        </p:txBody>
      </p:sp>
      <p:sp>
        <p:nvSpPr>
          <p:cNvPr id="4" name="Slide Number Placeholder 3"/>
          <p:cNvSpPr>
            <a:spLocks noGrp="1"/>
          </p:cNvSpPr>
          <p:nvPr>
            <p:ph type="sldNum" sz="quarter" idx="10"/>
          </p:nvPr>
        </p:nvSpPr>
        <p:spPr/>
        <p:txBody>
          <a:bodyPr/>
          <a:lstStyle/>
          <a:p>
            <a:fld id="{F5A3B61F-3AFE-4914-9359-773B1C0A2C86}" type="slidenum">
              <a:rPr lang="en-US" smtClean="0"/>
              <a:t>10</a:t>
            </a:fld>
            <a:endParaRPr lang="en-US"/>
          </a:p>
        </p:txBody>
      </p:sp>
    </p:spTree>
    <p:extLst>
      <p:ext uri="{BB962C8B-B14F-4D97-AF65-F5344CB8AC3E}">
        <p14:creationId xmlns:p14="http://schemas.microsoft.com/office/powerpoint/2010/main" val="2766072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693738"/>
            <a:ext cx="6156325" cy="3463925"/>
          </a:xfrm>
        </p:spPr>
      </p:sp>
      <p:sp>
        <p:nvSpPr>
          <p:cNvPr id="3" name="Notes Placeholder 2"/>
          <p:cNvSpPr>
            <a:spLocks noGrp="1"/>
          </p:cNvSpPr>
          <p:nvPr>
            <p:ph type="body" idx="1"/>
          </p:nvPr>
        </p:nvSpPr>
        <p:spPr/>
        <p:txBody>
          <a:bodyPr/>
          <a:lstStyle/>
          <a:p>
            <a:r>
              <a:rPr lang="en-US" baseline="0" dirty="0"/>
              <a:t>BARB</a:t>
            </a:r>
          </a:p>
        </p:txBody>
      </p:sp>
      <p:sp>
        <p:nvSpPr>
          <p:cNvPr id="4" name="Slide Number Placeholder 3"/>
          <p:cNvSpPr>
            <a:spLocks noGrp="1"/>
          </p:cNvSpPr>
          <p:nvPr>
            <p:ph type="sldNum" sz="quarter" idx="10"/>
          </p:nvPr>
        </p:nvSpPr>
        <p:spPr/>
        <p:txBody>
          <a:bodyPr/>
          <a:lstStyle/>
          <a:p>
            <a:fld id="{AF042FB3-1416-4B06-A41C-171C19A13A1B}" type="slidenum">
              <a:rPr lang="en-US" smtClean="0"/>
              <a:t>11</a:t>
            </a:fld>
            <a:endParaRPr lang="en-US"/>
          </a:p>
        </p:txBody>
      </p:sp>
    </p:spTree>
    <p:extLst>
      <p:ext uri="{BB962C8B-B14F-4D97-AF65-F5344CB8AC3E}">
        <p14:creationId xmlns:p14="http://schemas.microsoft.com/office/powerpoint/2010/main" val="301853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Cristy</a:t>
            </a:r>
          </a:p>
        </p:txBody>
      </p:sp>
      <p:sp>
        <p:nvSpPr>
          <p:cNvPr id="4" name="Slide Number Placeholder 3"/>
          <p:cNvSpPr>
            <a:spLocks noGrp="1"/>
          </p:cNvSpPr>
          <p:nvPr>
            <p:ph type="sldNum" sz="quarter" idx="10"/>
          </p:nvPr>
        </p:nvSpPr>
        <p:spPr/>
        <p:txBody>
          <a:bodyPr/>
          <a:lstStyle/>
          <a:p>
            <a:fld id="{9B75986F-6FE7-EE47-99B4-317713B5F06B}"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618384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319DDBB-F2FF-45A5-B7C0-F7254449E3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EF470B-719B-4D3D-9286-B0D48A20F67B}" type="slidenum">
              <a:rPr lang="en-US" altLang="en-US">
                <a:latin typeface="Arial" panose="020B0604020202020204" pitchFamily="34" charset="0"/>
                <a:ea typeface="MS PGothic" panose="020B0600070205080204" pitchFamily="34" charset="-128"/>
              </a:rPr>
              <a:pPr>
                <a:spcBef>
                  <a:spcPct val="0"/>
                </a:spcBef>
              </a:pPr>
              <a:t>13</a:t>
            </a:fld>
            <a:endParaRPr lang="en-US" altLang="en-US">
              <a:latin typeface="Arial" panose="020B0604020202020204" pitchFamily="34" charset="0"/>
              <a:ea typeface="MS PGothic" panose="020B0600070205080204" pitchFamily="34" charset="-128"/>
            </a:endParaRPr>
          </a:p>
        </p:txBody>
      </p:sp>
      <p:sp>
        <p:nvSpPr>
          <p:cNvPr id="82947" name="Rectangle 2">
            <a:extLst>
              <a:ext uri="{FF2B5EF4-FFF2-40B4-BE49-F238E27FC236}">
                <a16:creationId xmlns:a16="http://schemas.microsoft.com/office/drawing/2014/main" id="{9358E8A8-980D-4EA6-8A98-7CDDA3D3E3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870AEDFA-6EBE-4512-B01E-573C324ED0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Cristy</a:t>
            </a:r>
          </a:p>
        </p:txBody>
      </p:sp>
    </p:spTree>
    <p:extLst>
      <p:ext uri="{BB962C8B-B14F-4D97-AF65-F5344CB8AC3E}">
        <p14:creationId xmlns:p14="http://schemas.microsoft.com/office/powerpoint/2010/main" val="2308405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319DDBB-F2FF-45A5-B7C0-F7254449E3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EF470B-719B-4D3D-9286-B0D48A20F67B}" type="slidenum">
              <a:rPr lang="en-US" altLang="en-US">
                <a:latin typeface="Arial" panose="020B0604020202020204" pitchFamily="34" charset="0"/>
                <a:ea typeface="MS PGothic" panose="020B0600070205080204" pitchFamily="34" charset="-128"/>
              </a:rPr>
              <a:pPr>
                <a:spcBef>
                  <a:spcPct val="0"/>
                </a:spcBef>
              </a:pPr>
              <a:t>14</a:t>
            </a:fld>
            <a:endParaRPr lang="en-US" altLang="en-US">
              <a:latin typeface="Arial" panose="020B0604020202020204" pitchFamily="34" charset="0"/>
              <a:ea typeface="MS PGothic" panose="020B0600070205080204" pitchFamily="34" charset="-128"/>
            </a:endParaRPr>
          </a:p>
        </p:txBody>
      </p:sp>
      <p:sp>
        <p:nvSpPr>
          <p:cNvPr id="82947" name="Rectangle 2">
            <a:extLst>
              <a:ext uri="{FF2B5EF4-FFF2-40B4-BE49-F238E27FC236}">
                <a16:creationId xmlns:a16="http://schemas.microsoft.com/office/drawing/2014/main" id="{9358E8A8-980D-4EA6-8A98-7CDDA3D3E3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870AEDFA-6EBE-4512-B01E-573C324ED0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Cristy</a:t>
            </a:r>
          </a:p>
        </p:txBody>
      </p:sp>
    </p:spTree>
    <p:extLst>
      <p:ext uri="{BB962C8B-B14F-4D97-AF65-F5344CB8AC3E}">
        <p14:creationId xmlns:p14="http://schemas.microsoft.com/office/powerpoint/2010/main" val="2333288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Cristy</a:t>
            </a:r>
          </a:p>
        </p:txBody>
      </p:sp>
      <p:sp>
        <p:nvSpPr>
          <p:cNvPr id="4" name="Slide Number Placeholder 3"/>
          <p:cNvSpPr>
            <a:spLocks noGrp="1"/>
          </p:cNvSpPr>
          <p:nvPr>
            <p:ph type="sldNum" sz="quarter" idx="10"/>
          </p:nvPr>
        </p:nvSpPr>
        <p:spPr/>
        <p:txBody>
          <a:bodyPr/>
          <a:lstStyle/>
          <a:p>
            <a:fld id="{3CAD52A0-6A52-4873-A1BB-449C893F4EF2}" type="slidenum">
              <a:rPr lang="en-US" smtClean="0"/>
              <a:t>15</a:t>
            </a:fld>
            <a:endParaRPr lang="en-US"/>
          </a:p>
        </p:txBody>
      </p:sp>
    </p:spTree>
    <p:extLst>
      <p:ext uri="{BB962C8B-B14F-4D97-AF65-F5344CB8AC3E}">
        <p14:creationId xmlns:p14="http://schemas.microsoft.com/office/powerpoint/2010/main" val="2682371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319DDBB-F2FF-45A5-B7C0-F7254449E3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EF470B-719B-4D3D-9286-B0D48A20F67B}" type="slidenum">
              <a:rPr lang="en-US" altLang="en-US">
                <a:latin typeface="Arial" panose="020B0604020202020204" pitchFamily="34" charset="0"/>
                <a:ea typeface="MS PGothic" panose="020B0600070205080204" pitchFamily="34" charset="-128"/>
              </a:rPr>
              <a:pPr>
                <a:spcBef>
                  <a:spcPct val="0"/>
                </a:spcBef>
              </a:pPr>
              <a:t>16</a:t>
            </a:fld>
            <a:endParaRPr lang="en-US" altLang="en-US">
              <a:latin typeface="Arial" panose="020B0604020202020204" pitchFamily="34" charset="0"/>
              <a:ea typeface="MS PGothic" panose="020B0600070205080204" pitchFamily="34" charset="-128"/>
            </a:endParaRPr>
          </a:p>
        </p:txBody>
      </p:sp>
      <p:sp>
        <p:nvSpPr>
          <p:cNvPr id="82947" name="Rectangle 2">
            <a:extLst>
              <a:ext uri="{FF2B5EF4-FFF2-40B4-BE49-F238E27FC236}">
                <a16:creationId xmlns:a16="http://schemas.microsoft.com/office/drawing/2014/main" id="{9358E8A8-980D-4EA6-8A98-7CDDA3D3E3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870AEDFA-6EBE-4512-B01E-573C324ED0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Cristy</a:t>
            </a:r>
          </a:p>
          <a:p>
            <a:r>
              <a:rPr lang="en-US" sz="1200" kern="1200" dirty="0">
                <a:solidFill>
                  <a:schemeClr val="tx1"/>
                </a:solidFill>
                <a:effectLst/>
                <a:latin typeface="+mn-lt"/>
                <a:ea typeface="+mn-ea"/>
                <a:cs typeface="+mn-cs"/>
              </a:rPr>
              <a:t>This video provides an example of a Tier I or Universal Leadership Team using the Team Initiated Problem Solving (TIPS) Model to develop and implement Tier I systems and interventions for academic and social success; monitor fidelity of implementation of Tier I systems and supports; monitor academic and social progress for all students; and screen, select, and refer students in need of additional supports.</a:t>
            </a:r>
          </a:p>
        </p:txBody>
      </p:sp>
    </p:spTree>
    <p:extLst>
      <p:ext uri="{BB962C8B-B14F-4D97-AF65-F5344CB8AC3E}">
        <p14:creationId xmlns:p14="http://schemas.microsoft.com/office/powerpoint/2010/main" val="664519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319DDBB-F2FF-45A5-B7C0-F7254449E3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EF470B-719B-4D3D-9286-B0D48A20F67B}" type="slidenum">
              <a:rPr lang="en-US" altLang="en-US">
                <a:latin typeface="Arial" panose="020B0604020202020204" pitchFamily="34" charset="0"/>
                <a:ea typeface="MS PGothic" panose="020B0600070205080204" pitchFamily="34" charset="-128"/>
              </a:rPr>
              <a:pPr>
                <a:spcBef>
                  <a:spcPct val="0"/>
                </a:spcBef>
              </a:pPr>
              <a:t>17</a:t>
            </a:fld>
            <a:endParaRPr lang="en-US" altLang="en-US">
              <a:latin typeface="Arial" panose="020B0604020202020204" pitchFamily="34" charset="0"/>
              <a:ea typeface="MS PGothic" panose="020B0600070205080204" pitchFamily="34" charset="-128"/>
            </a:endParaRPr>
          </a:p>
        </p:txBody>
      </p:sp>
      <p:sp>
        <p:nvSpPr>
          <p:cNvPr id="82947" name="Rectangle 2">
            <a:extLst>
              <a:ext uri="{FF2B5EF4-FFF2-40B4-BE49-F238E27FC236}">
                <a16:creationId xmlns:a16="http://schemas.microsoft.com/office/drawing/2014/main" id="{9358E8A8-980D-4EA6-8A98-7CDDA3D3E3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870AEDFA-6EBE-4512-B01E-573C324ED0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i="1" kern="1200" dirty="0">
                <a:solidFill>
                  <a:schemeClr val="tx1"/>
                </a:solidFill>
                <a:effectLst/>
                <a:latin typeface="+mn-lt"/>
                <a:ea typeface="+mn-ea"/>
                <a:cs typeface="+mn-cs"/>
              </a:rPr>
              <a:t>Cristy</a:t>
            </a:r>
          </a:p>
          <a:p>
            <a:r>
              <a:rPr lang="en-US" sz="1200" b="1" i="1" kern="1200" dirty="0">
                <a:solidFill>
                  <a:schemeClr val="tx1"/>
                </a:solidFill>
                <a:effectLst/>
                <a:latin typeface="+mn-lt"/>
                <a:ea typeface="+mn-ea"/>
                <a:cs typeface="+mn-cs"/>
              </a:rPr>
              <a:t>measures implementation status of meeting foundations</a:t>
            </a:r>
            <a:r>
              <a:rPr lang="en-US"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357592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18</a:t>
            </a:fld>
            <a:endParaRPr lang="en-US"/>
          </a:p>
        </p:txBody>
      </p:sp>
    </p:spTree>
    <p:extLst>
      <p:ext uri="{BB962C8B-B14F-4D97-AF65-F5344CB8AC3E}">
        <p14:creationId xmlns:p14="http://schemas.microsoft.com/office/powerpoint/2010/main" val="2569351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19</a:t>
            </a:fld>
            <a:endParaRPr lang="en-US"/>
          </a:p>
        </p:txBody>
      </p:sp>
    </p:spTree>
    <p:extLst>
      <p:ext uri="{BB962C8B-B14F-4D97-AF65-F5344CB8AC3E}">
        <p14:creationId xmlns:p14="http://schemas.microsoft.com/office/powerpoint/2010/main" val="3592753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Cristy</a:t>
            </a:r>
          </a:p>
        </p:txBody>
      </p:sp>
      <p:sp>
        <p:nvSpPr>
          <p:cNvPr id="4" name="Slide Number Placeholder 3"/>
          <p:cNvSpPr>
            <a:spLocks noGrp="1"/>
          </p:cNvSpPr>
          <p:nvPr>
            <p:ph type="sldNum" sz="quarter" idx="5"/>
          </p:nvPr>
        </p:nvSpPr>
        <p:spPr/>
        <p:txBody>
          <a:bodyPr/>
          <a:lstStyle/>
          <a:p>
            <a:fld id="{3CAD52A0-6A52-4873-A1BB-449C893F4EF2}" type="slidenum">
              <a:rPr lang="en-US" smtClean="0"/>
              <a:t>2</a:t>
            </a:fld>
            <a:endParaRPr lang="en-US"/>
          </a:p>
        </p:txBody>
      </p:sp>
    </p:spTree>
    <p:extLst>
      <p:ext uri="{BB962C8B-B14F-4D97-AF65-F5344CB8AC3E}">
        <p14:creationId xmlns:p14="http://schemas.microsoft.com/office/powerpoint/2010/main" val="1710192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20</a:t>
            </a:fld>
            <a:endParaRPr lang="en-US"/>
          </a:p>
        </p:txBody>
      </p:sp>
    </p:spTree>
    <p:extLst>
      <p:ext uri="{BB962C8B-B14F-4D97-AF65-F5344CB8AC3E}">
        <p14:creationId xmlns:p14="http://schemas.microsoft.com/office/powerpoint/2010/main" val="3481252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21</a:t>
            </a:fld>
            <a:endParaRPr lang="en-US"/>
          </a:p>
        </p:txBody>
      </p:sp>
    </p:spTree>
    <p:extLst>
      <p:ext uri="{BB962C8B-B14F-4D97-AF65-F5344CB8AC3E}">
        <p14:creationId xmlns:p14="http://schemas.microsoft.com/office/powerpoint/2010/main" val="188059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319DDBB-F2FF-45A5-B7C0-F7254449E3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EF470B-719B-4D3D-9286-B0D48A20F67B}" type="slidenum">
              <a:rPr lang="en-US" altLang="en-US">
                <a:latin typeface="Arial" panose="020B0604020202020204" pitchFamily="34" charset="0"/>
                <a:ea typeface="MS PGothic" panose="020B0600070205080204" pitchFamily="34" charset="-128"/>
              </a:rPr>
              <a:pPr>
                <a:spcBef>
                  <a:spcPct val="0"/>
                </a:spcBef>
              </a:pPr>
              <a:t>22</a:t>
            </a:fld>
            <a:endParaRPr lang="en-US" altLang="en-US">
              <a:latin typeface="Arial" panose="020B0604020202020204" pitchFamily="34" charset="0"/>
              <a:ea typeface="MS PGothic" panose="020B0600070205080204" pitchFamily="34" charset="-128"/>
            </a:endParaRPr>
          </a:p>
        </p:txBody>
      </p:sp>
      <p:sp>
        <p:nvSpPr>
          <p:cNvPr id="82947" name="Rectangle 2">
            <a:extLst>
              <a:ext uri="{FF2B5EF4-FFF2-40B4-BE49-F238E27FC236}">
                <a16:creationId xmlns:a16="http://schemas.microsoft.com/office/drawing/2014/main" id="{9358E8A8-980D-4EA6-8A98-7CDDA3D3E3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870AEDFA-6EBE-4512-B01E-573C324ED0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CRISTY</a:t>
            </a:r>
          </a:p>
        </p:txBody>
      </p:sp>
    </p:spTree>
    <p:extLst>
      <p:ext uri="{BB962C8B-B14F-4D97-AF65-F5344CB8AC3E}">
        <p14:creationId xmlns:p14="http://schemas.microsoft.com/office/powerpoint/2010/main" val="1134242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9B75986F-6FE7-EE47-99B4-317713B5F06B}"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591882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2EDEA31F-3ABA-4E99-9B34-BF3261C818BD}" type="slidenum">
              <a:rPr lang="en-US" altLang="en-US"/>
              <a:pPr/>
              <a:t>24</a:t>
            </a:fld>
            <a:endParaRPr lang="en-US" altLang="en-US"/>
          </a:p>
        </p:txBody>
      </p:sp>
    </p:spTree>
    <p:extLst>
      <p:ext uri="{BB962C8B-B14F-4D97-AF65-F5344CB8AC3E}">
        <p14:creationId xmlns:p14="http://schemas.microsoft.com/office/powerpoint/2010/main" val="3706834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FD32500A-4630-4D50-AD8C-A12672803225}" type="slidenum">
              <a:rPr lang="en-US" altLang="en-US"/>
              <a:pPr/>
              <a:t>25</a:t>
            </a:fld>
            <a:endParaRPr lang="en-US" altLang="en-US"/>
          </a:p>
        </p:txBody>
      </p:sp>
    </p:spTree>
    <p:extLst>
      <p:ext uri="{BB962C8B-B14F-4D97-AF65-F5344CB8AC3E}">
        <p14:creationId xmlns:p14="http://schemas.microsoft.com/office/powerpoint/2010/main" val="3849518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14AB56D-0B06-472B-8FE2-F48857C4E93D}" type="slidenum">
              <a:rPr lang="en-US" altLang="en-US"/>
              <a:pPr/>
              <a:t>26</a:t>
            </a:fld>
            <a:endParaRPr lang="en-US" altLang="en-US"/>
          </a:p>
        </p:txBody>
      </p:sp>
    </p:spTree>
    <p:extLst>
      <p:ext uri="{BB962C8B-B14F-4D97-AF65-F5344CB8AC3E}">
        <p14:creationId xmlns:p14="http://schemas.microsoft.com/office/powerpoint/2010/main" val="1574998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79CDD26-C2A6-4542-87E0-C489610C4AD0}" type="slidenum">
              <a:rPr lang="en-US" altLang="en-US"/>
              <a:pPr/>
              <a:t>27</a:t>
            </a:fld>
            <a:endParaRPr lang="en-US" altLang="en-US"/>
          </a:p>
        </p:txBody>
      </p:sp>
    </p:spTree>
    <p:extLst>
      <p:ext uri="{BB962C8B-B14F-4D97-AF65-F5344CB8AC3E}">
        <p14:creationId xmlns:p14="http://schemas.microsoft.com/office/powerpoint/2010/main" val="2842599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5D5D843-B1C7-44A5-ADAC-67FA83C1864D}" type="slidenum">
              <a:rPr lang="en-US" altLang="en-US"/>
              <a:pPr/>
              <a:t>28</a:t>
            </a:fld>
            <a:endParaRPr lang="en-US" altLang="en-US"/>
          </a:p>
        </p:txBody>
      </p:sp>
    </p:spTree>
    <p:extLst>
      <p:ext uri="{BB962C8B-B14F-4D97-AF65-F5344CB8AC3E}">
        <p14:creationId xmlns:p14="http://schemas.microsoft.com/office/powerpoint/2010/main" val="1376636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4A4A9B0-282C-451D-81C1-368A646AC031}" type="slidenum">
              <a:rPr lang="en-US" altLang="en-US"/>
              <a:pPr/>
              <a:t>29</a:t>
            </a:fld>
            <a:endParaRPr lang="en-US" altLang="en-US"/>
          </a:p>
        </p:txBody>
      </p:sp>
    </p:spTree>
    <p:extLst>
      <p:ext uri="{BB962C8B-B14F-4D97-AF65-F5344CB8AC3E}">
        <p14:creationId xmlns:p14="http://schemas.microsoft.com/office/powerpoint/2010/main" val="324833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5"/>
          </p:nvPr>
        </p:nvSpPr>
        <p:spPr/>
        <p:txBody>
          <a:bodyPr/>
          <a:lstStyle/>
          <a:p>
            <a:fld id="{3CAD52A0-6A52-4873-A1BB-449C893F4EF2}" type="slidenum">
              <a:rPr lang="en-US" smtClean="0"/>
              <a:t>3</a:t>
            </a:fld>
            <a:endParaRPr lang="en-US"/>
          </a:p>
        </p:txBody>
      </p:sp>
    </p:spTree>
    <p:extLst>
      <p:ext uri="{BB962C8B-B14F-4D97-AF65-F5344CB8AC3E}">
        <p14:creationId xmlns:p14="http://schemas.microsoft.com/office/powerpoint/2010/main" val="122464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r>
              <a:rPr lang="en-US" altLang="en-US" dirty="0"/>
              <a:t>BARB</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3C51198-6A4D-45BE-B849-1B83891A3DAA}" type="slidenum">
              <a:rPr lang="en-US" altLang="en-US"/>
              <a:pPr/>
              <a:t>30</a:t>
            </a:fld>
            <a:endParaRPr lang="en-US" altLang="en-US"/>
          </a:p>
        </p:txBody>
      </p:sp>
    </p:spTree>
    <p:extLst>
      <p:ext uri="{BB962C8B-B14F-4D97-AF65-F5344CB8AC3E}">
        <p14:creationId xmlns:p14="http://schemas.microsoft.com/office/powerpoint/2010/main" val="2046403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r>
              <a:rPr lang="en-US" altLang="en-US" dirty="0"/>
              <a:t>BARB</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70241861-12AE-429B-AA3E-10903487CB55}" type="slidenum">
              <a:rPr lang="en-US" altLang="en-US"/>
              <a:pPr/>
              <a:t>31</a:t>
            </a:fld>
            <a:endParaRPr lang="en-US" altLang="en-US"/>
          </a:p>
        </p:txBody>
      </p:sp>
    </p:spTree>
    <p:extLst>
      <p:ext uri="{BB962C8B-B14F-4D97-AF65-F5344CB8AC3E}">
        <p14:creationId xmlns:p14="http://schemas.microsoft.com/office/powerpoint/2010/main" val="2920304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8975" y="1174750"/>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446389"/>
            <a:ext cx="5486400" cy="4425738"/>
          </a:xfrm>
        </p:spPr>
        <p:txBody>
          <a:bodyPr>
            <a:normAutofit/>
          </a:bodyPr>
          <a:lstStyle/>
          <a:p>
            <a:pPr>
              <a:defRPr/>
            </a:pPr>
            <a:r>
              <a:rPr lang="en-US" sz="1000" dirty="0"/>
              <a:t>.BARB</a:t>
            </a:r>
          </a:p>
          <a:p>
            <a:pPr>
              <a:defRPr/>
            </a:pPr>
            <a:endParaRPr lang="en-US" sz="1000" dirty="0"/>
          </a:p>
          <a:p>
            <a:pPr>
              <a:defRPr/>
            </a:pPr>
            <a:endParaRPr lang="en-US" sz="1000" dirty="0"/>
          </a:p>
          <a:p>
            <a:pPr>
              <a:defRPr/>
            </a:pPr>
            <a:endParaRPr lang="en-US" dirty="0"/>
          </a:p>
          <a:p>
            <a:pPr>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09" indent="-285734">
              <a:defRPr>
                <a:solidFill>
                  <a:schemeClr val="tx1"/>
                </a:solidFill>
                <a:latin typeface="Arial" pitchFamily="34" charset="0"/>
                <a:cs typeface="Arial" pitchFamily="34" charset="0"/>
              </a:defRPr>
            </a:lvl2pPr>
            <a:lvl3pPr marL="1142937" indent="-228587">
              <a:defRPr>
                <a:solidFill>
                  <a:schemeClr val="tx1"/>
                </a:solidFill>
                <a:latin typeface="Arial" pitchFamily="34" charset="0"/>
                <a:cs typeface="Arial" pitchFamily="34" charset="0"/>
              </a:defRPr>
            </a:lvl3pPr>
            <a:lvl4pPr marL="1600111" indent="-228587">
              <a:defRPr>
                <a:solidFill>
                  <a:schemeClr val="tx1"/>
                </a:solidFill>
                <a:latin typeface="Arial" pitchFamily="34" charset="0"/>
                <a:cs typeface="Arial" pitchFamily="34" charset="0"/>
              </a:defRPr>
            </a:lvl4pPr>
            <a:lvl5pPr marL="2057287" indent="-228587">
              <a:defRPr>
                <a:solidFill>
                  <a:schemeClr val="tx1"/>
                </a:solidFill>
                <a:latin typeface="Arial" pitchFamily="34" charset="0"/>
                <a:cs typeface="Arial" pitchFamily="34" charset="0"/>
              </a:defRPr>
            </a:lvl5pPr>
            <a:lvl6pPr marL="2514461" indent="-228587" eaLnBrk="0" fontAlgn="base" hangingPunct="0">
              <a:spcBef>
                <a:spcPct val="0"/>
              </a:spcBef>
              <a:spcAft>
                <a:spcPct val="0"/>
              </a:spcAft>
              <a:defRPr>
                <a:solidFill>
                  <a:schemeClr val="tx1"/>
                </a:solidFill>
                <a:latin typeface="Arial" pitchFamily="34" charset="0"/>
                <a:cs typeface="Arial" pitchFamily="34" charset="0"/>
              </a:defRPr>
            </a:lvl6pPr>
            <a:lvl7pPr marL="2971635" indent="-228587" eaLnBrk="0" fontAlgn="base" hangingPunct="0">
              <a:spcBef>
                <a:spcPct val="0"/>
              </a:spcBef>
              <a:spcAft>
                <a:spcPct val="0"/>
              </a:spcAft>
              <a:defRPr>
                <a:solidFill>
                  <a:schemeClr val="tx1"/>
                </a:solidFill>
                <a:latin typeface="Arial" pitchFamily="34" charset="0"/>
                <a:cs typeface="Arial" pitchFamily="34" charset="0"/>
              </a:defRPr>
            </a:lvl7pPr>
            <a:lvl8pPr marL="3428811" indent="-228587" eaLnBrk="0" fontAlgn="base" hangingPunct="0">
              <a:spcBef>
                <a:spcPct val="0"/>
              </a:spcBef>
              <a:spcAft>
                <a:spcPct val="0"/>
              </a:spcAft>
              <a:defRPr>
                <a:solidFill>
                  <a:schemeClr val="tx1"/>
                </a:solidFill>
                <a:latin typeface="Arial" pitchFamily="34" charset="0"/>
                <a:cs typeface="Arial" pitchFamily="34" charset="0"/>
              </a:defRPr>
            </a:lvl8pPr>
            <a:lvl9pPr marL="3885985" indent="-228587" eaLnBrk="0" fontAlgn="base" hangingPunct="0">
              <a:spcBef>
                <a:spcPct val="0"/>
              </a:spcBef>
              <a:spcAft>
                <a:spcPct val="0"/>
              </a:spcAft>
              <a:defRPr>
                <a:solidFill>
                  <a:schemeClr val="tx1"/>
                </a:solidFill>
                <a:latin typeface="Arial" pitchFamily="34" charset="0"/>
                <a:cs typeface="Arial" pitchFamily="34" charset="0"/>
              </a:defRPr>
            </a:lvl9pPr>
          </a:lstStyle>
          <a:p>
            <a:fld id="{12242E8B-D218-48B9-8FAA-BDCEED062C55}" type="slidenum">
              <a:rPr lang="en-US" altLang="en-US"/>
              <a:pPr/>
              <a:t>32</a:t>
            </a:fld>
            <a:endParaRPr lang="en-US" altLang="en-US"/>
          </a:p>
        </p:txBody>
      </p:sp>
    </p:spTree>
    <p:extLst>
      <p:ext uri="{BB962C8B-B14F-4D97-AF65-F5344CB8AC3E}">
        <p14:creationId xmlns:p14="http://schemas.microsoft.com/office/powerpoint/2010/main" val="1888704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33</a:t>
            </a:fld>
            <a:endParaRPr lang="en-US"/>
          </a:p>
        </p:txBody>
      </p:sp>
    </p:spTree>
    <p:extLst>
      <p:ext uri="{BB962C8B-B14F-4D97-AF65-F5344CB8AC3E}">
        <p14:creationId xmlns:p14="http://schemas.microsoft.com/office/powerpoint/2010/main" val="659323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CRISTY</a:t>
            </a:r>
          </a:p>
        </p:txBody>
      </p:sp>
      <p:sp>
        <p:nvSpPr>
          <p:cNvPr id="4" name="Slide Number Placeholder 3"/>
          <p:cNvSpPr>
            <a:spLocks noGrp="1"/>
          </p:cNvSpPr>
          <p:nvPr>
            <p:ph type="sldNum" sz="quarter" idx="10"/>
          </p:nvPr>
        </p:nvSpPr>
        <p:spPr/>
        <p:txBody>
          <a:bodyPr/>
          <a:lstStyle/>
          <a:p>
            <a:fld id="{9B75986F-6FE7-EE47-99B4-317713B5F06B}"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709086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688975" y="1174750"/>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CRISTY</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09" indent="-285734">
              <a:defRPr>
                <a:solidFill>
                  <a:schemeClr val="tx1"/>
                </a:solidFill>
                <a:latin typeface="Arial" pitchFamily="34" charset="0"/>
                <a:cs typeface="Arial" pitchFamily="34" charset="0"/>
              </a:defRPr>
            </a:lvl2pPr>
            <a:lvl3pPr marL="1142937" indent="-228587">
              <a:defRPr>
                <a:solidFill>
                  <a:schemeClr val="tx1"/>
                </a:solidFill>
                <a:latin typeface="Arial" pitchFamily="34" charset="0"/>
                <a:cs typeface="Arial" pitchFamily="34" charset="0"/>
              </a:defRPr>
            </a:lvl3pPr>
            <a:lvl4pPr marL="1600111" indent="-228587">
              <a:defRPr>
                <a:solidFill>
                  <a:schemeClr val="tx1"/>
                </a:solidFill>
                <a:latin typeface="Arial" pitchFamily="34" charset="0"/>
                <a:cs typeface="Arial" pitchFamily="34" charset="0"/>
              </a:defRPr>
            </a:lvl4pPr>
            <a:lvl5pPr marL="2057287" indent="-228587">
              <a:defRPr>
                <a:solidFill>
                  <a:schemeClr val="tx1"/>
                </a:solidFill>
                <a:latin typeface="Arial" pitchFamily="34" charset="0"/>
                <a:cs typeface="Arial" pitchFamily="34" charset="0"/>
              </a:defRPr>
            </a:lvl5pPr>
            <a:lvl6pPr marL="2514461" indent="-228587" eaLnBrk="0" fontAlgn="base" hangingPunct="0">
              <a:spcBef>
                <a:spcPct val="0"/>
              </a:spcBef>
              <a:spcAft>
                <a:spcPct val="0"/>
              </a:spcAft>
              <a:defRPr>
                <a:solidFill>
                  <a:schemeClr val="tx1"/>
                </a:solidFill>
                <a:latin typeface="Arial" pitchFamily="34" charset="0"/>
                <a:cs typeface="Arial" pitchFamily="34" charset="0"/>
              </a:defRPr>
            </a:lvl6pPr>
            <a:lvl7pPr marL="2971635" indent="-228587" eaLnBrk="0" fontAlgn="base" hangingPunct="0">
              <a:spcBef>
                <a:spcPct val="0"/>
              </a:spcBef>
              <a:spcAft>
                <a:spcPct val="0"/>
              </a:spcAft>
              <a:defRPr>
                <a:solidFill>
                  <a:schemeClr val="tx1"/>
                </a:solidFill>
                <a:latin typeface="Arial" pitchFamily="34" charset="0"/>
                <a:cs typeface="Arial" pitchFamily="34" charset="0"/>
              </a:defRPr>
            </a:lvl7pPr>
            <a:lvl8pPr marL="3428811" indent="-228587" eaLnBrk="0" fontAlgn="base" hangingPunct="0">
              <a:spcBef>
                <a:spcPct val="0"/>
              </a:spcBef>
              <a:spcAft>
                <a:spcPct val="0"/>
              </a:spcAft>
              <a:defRPr>
                <a:solidFill>
                  <a:schemeClr val="tx1"/>
                </a:solidFill>
                <a:latin typeface="Arial" pitchFamily="34" charset="0"/>
                <a:cs typeface="Arial" pitchFamily="34" charset="0"/>
              </a:defRPr>
            </a:lvl8pPr>
            <a:lvl9pPr marL="3885985" indent="-228587" eaLnBrk="0" fontAlgn="base" hangingPunct="0">
              <a:spcBef>
                <a:spcPct val="0"/>
              </a:spcBef>
              <a:spcAft>
                <a:spcPct val="0"/>
              </a:spcAft>
              <a:defRPr>
                <a:solidFill>
                  <a:schemeClr val="tx1"/>
                </a:solidFill>
                <a:latin typeface="Arial" pitchFamily="34" charset="0"/>
                <a:cs typeface="Arial" pitchFamily="34" charset="0"/>
              </a:defRPr>
            </a:lvl9pPr>
          </a:lstStyle>
          <a:p>
            <a:fld id="{699C7BE1-035A-49F4-AC8F-CF54126F1C0A}" type="slidenum">
              <a:rPr lang="en-US" altLang="en-US"/>
              <a:pPr/>
              <a:t>35</a:t>
            </a:fld>
            <a:endParaRPr lang="en-US" altLang="en-US"/>
          </a:p>
        </p:txBody>
      </p:sp>
    </p:spTree>
    <p:extLst>
      <p:ext uri="{BB962C8B-B14F-4D97-AF65-F5344CB8AC3E}">
        <p14:creationId xmlns:p14="http://schemas.microsoft.com/office/powerpoint/2010/main" val="4104437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688975" y="1174750"/>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446389"/>
            <a:ext cx="5486400" cy="4431857"/>
          </a:xfrm>
        </p:spPr>
        <p:txBody>
          <a:bodyPr/>
          <a:lstStyle/>
          <a:p>
            <a:pPr marL="228565" indent="-228565">
              <a:buFontTx/>
              <a:buAutoNum type="arabicParenR"/>
              <a:defRPr/>
            </a:pPr>
            <a:r>
              <a:rPr lang="en-US" dirty="0"/>
              <a:t>CRISTY</a:t>
            </a:r>
          </a:p>
          <a:p>
            <a:pPr>
              <a:defRPr/>
            </a:pPr>
            <a:endParaRPr lang="en-US" dirty="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09" indent="-285734">
              <a:defRPr>
                <a:solidFill>
                  <a:schemeClr val="tx1"/>
                </a:solidFill>
                <a:latin typeface="Arial" pitchFamily="34" charset="0"/>
                <a:cs typeface="Arial" pitchFamily="34" charset="0"/>
              </a:defRPr>
            </a:lvl2pPr>
            <a:lvl3pPr marL="1142937" indent="-228587">
              <a:defRPr>
                <a:solidFill>
                  <a:schemeClr val="tx1"/>
                </a:solidFill>
                <a:latin typeface="Arial" pitchFamily="34" charset="0"/>
                <a:cs typeface="Arial" pitchFamily="34" charset="0"/>
              </a:defRPr>
            </a:lvl3pPr>
            <a:lvl4pPr marL="1600111" indent="-228587">
              <a:defRPr>
                <a:solidFill>
                  <a:schemeClr val="tx1"/>
                </a:solidFill>
                <a:latin typeface="Arial" pitchFamily="34" charset="0"/>
                <a:cs typeface="Arial" pitchFamily="34" charset="0"/>
              </a:defRPr>
            </a:lvl4pPr>
            <a:lvl5pPr marL="2057287" indent="-228587">
              <a:defRPr>
                <a:solidFill>
                  <a:schemeClr val="tx1"/>
                </a:solidFill>
                <a:latin typeface="Arial" pitchFamily="34" charset="0"/>
                <a:cs typeface="Arial" pitchFamily="34" charset="0"/>
              </a:defRPr>
            </a:lvl5pPr>
            <a:lvl6pPr marL="2514461" indent="-228587" eaLnBrk="0" fontAlgn="base" hangingPunct="0">
              <a:spcBef>
                <a:spcPct val="0"/>
              </a:spcBef>
              <a:spcAft>
                <a:spcPct val="0"/>
              </a:spcAft>
              <a:defRPr>
                <a:solidFill>
                  <a:schemeClr val="tx1"/>
                </a:solidFill>
                <a:latin typeface="Arial" pitchFamily="34" charset="0"/>
                <a:cs typeface="Arial" pitchFamily="34" charset="0"/>
              </a:defRPr>
            </a:lvl6pPr>
            <a:lvl7pPr marL="2971635" indent="-228587" eaLnBrk="0" fontAlgn="base" hangingPunct="0">
              <a:spcBef>
                <a:spcPct val="0"/>
              </a:spcBef>
              <a:spcAft>
                <a:spcPct val="0"/>
              </a:spcAft>
              <a:defRPr>
                <a:solidFill>
                  <a:schemeClr val="tx1"/>
                </a:solidFill>
                <a:latin typeface="Arial" pitchFamily="34" charset="0"/>
                <a:cs typeface="Arial" pitchFamily="34" charset="0"/>
              </a:defRPr>
            </a:lvl7pPr>
            <a:lvl8pPr marL="3428811" indent="-228587" eaLnBrk="0" fontAlgn="base" hangingPunct="0">
              <a:spcBef>
                <a:spcPct val="0"/>
              </a:spcBef>
              <a:spcAft>
                <a:spcPct val="0"/>
              </a:spcAft>
              <a:defRPr>
                <a:solidFill>
                  <a:schemeClr val="tx1"/>
                </a:solidFill>
                <a:latin typeface="Arial" pitchFamily="34" charset="0"/>
                <a:cs typeface="Arial" pitchFamily="34" charset="0"/>
              </a:defRPr>
            </a:lvl8pPr>
            <a:lvl9pPr marL="3885985" indent="-228587" eaLnBrk="0" fontAlgn="base" hangingPunct="0">
              <a:spcBef>
                <a:spcPct val="0"/>
              </a:spcBef>
              <a:spcAft>
                <a:spcPct val="0"/>
              </a:spcAft>
              <a:defRPr>
                <a:solidFill>
                  <a:schemeClr val="tx1"/>
                </a:solidFill>
                <a:latin typeface="Arial" pitchFamily="34" charset="0"/>
                <a:cs typeface="Arial" pitchFamily="34" charset="0"/>
              </a:defRPr>
            </a:lvl9pPr>
          </a:lstStyle>
          <a:p>
            <a:fld id="{9BE525E0-A2C5-47DA-9796-C111D272D0B5}" type="slidenum">
              <a:rPr lang="en-US" altLang="en-US"/>
              <a:pPr/>
              <a:t>36</a:t>
            </a:fld>
            <a:endParaRPr lang="en-US" altLang="en-US"/>
          </a:p>
        </p:txBody>
      </p:sp>
    </p:spTree>
    <p:extLst>
      <p:ext uri="{BB962C8B-B14F-4D97-AF65-F5344CB8AC3E}">
        <p14:creationId xmlns:p14="http://schemas.microsoft.com/office/powerpoint/2010/main" val="1673687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9B75986F-6FE7-EE47-99B4-317713B5F06B}"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061291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38</a:t>
            </a:fld>
            <a:endParaRPr lang="en-US"/>
          </a:p>
        </p:txBody>
      </p:sp>
    </p:spTree>
    <p:extLst>
      <p:ext uri="{BB962C8B-B14F-4D97-AF65-F5344CB8AC3E}">
        <p14:creationId xmlns:p14="http://schemas.microsoft.com/office/powerpoint/2010/main" val="2087674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39</a:t>
            </a:fld>
            <a:endParaRPr lang="en-US"/>
          </a:p>
        </p:txBody>
      </p:sp>
    </p:spTree>
    <p:extLst>
      <p:ext uri="{BB962C8B-B14F-4D97-AF65-F5344CB8AC3E}">
        <p14:creationId xmlns:p14="http://schemas.microsoft.com/office/powerpoint/2010/main" val="196105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3BF77AA-CC53-4851-8D2B-9E934CDA5A7D}" type="slidenum">
              <a:rPr lang="en-US" altLang="en-US" smtClean="0"/>
              <a:pPr/>
              <a:t>4</a:t>
            </a:fld>
            <a:endParaRPr lang="en-US" altLang="en-US"/>
          </a:p>
        </p:txBody>
      </p:sp>
    </p:spTree>
    <p:extLst>
      <p:ext uri="{BB962C8B-B14F-4D97-AF65-F5344CB8AC3E}">
        <p14:creationId xmlns:p14="http://schemas.microsoft.com/office/powerpoint/2010/main" val="2966696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CRISTY</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0F9B35-1859-4304-8A8B-0E08AB42A5EE}" type="slidenum">
              <a:rPr lang="en-US" altLang="en-US" smtClean="0"/>
              <a:pPr/>
              <a:t>40</a:t>
            </a:fld>
            <a:endParaRPr lang="en-US" altLang="en-US"/>
          </a:p>
        </p:txBody>
      </p:sp>
    </p:spTree>
    <p:extLst>
      <p:ext uri="{BB962C8B-B14F-4D97-AF65-F5344CB8AC3E}">
        <p14:creationId xmlns:p14="http://schemas.microsoft.com/office/powerpoint/2010/main" val="551342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CRISTY</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1BA112-2C94-487E-800E-D3289A51BD11}" type="slidenum">
              <a:rPr lang="en-US" altLang="en-US" smtClean="0"/>
              <a:pPr/>
              <a:t>41</a:t>
            </a:fld>
            <a:endParaRPr lang="en-US" altLang="en-US"/>
          </a:p>
        </p:txBody>
      </p:sp>
    </p:spTree>
    <p:extLst>
      <p:ext uri="{BB962C8B-B14F-4D97-AF65-F5344CB8AC3E}">
        <p14:creationId xmlns:p14="http://schemas.microsoft.com/office/powerpoint/2010/main" val="1339628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53BEB3-5710-4EAB-BF7B-0E68EC802F83}" type="slidenum">
              <a:rPr lang="en-US" altLang="en-US" smtClean="0"/>
              <a:pPr/>
              <a:t>42</a:t>
            </a:fld>
            <a:endParaRPr lang="en-US" altLang="en-US"/>
          </a:p>
        </p:txBody>
      </p:sp>
    </p:spTree>
    <p:extLst>
      <p:ext uri="{BB962C8B-B14F-4D97-AF65-F5344CB8AC3E}">
        <p14:creationId xmlns:p14="http://schemas.microsoft.com/office/powerpoint/2010/main" val="836372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DC2138-0D3A-4EDB-8832-A4AD8C829744}" type="slidenum">
              <a:rPr lang="en-US" altLang="en-US" smtClean="0"/>
              <a:pPr/>
              <a:t>43</a:t>
            </a:fld>
            <a:endParaRPr lang="en-US" altLang="en-US"/>
          </a:p>
        </p:txBody>
      </p:sp>
    </p:spTree>
    <p:extLst>
      <p:ext uri="{BB962C8B-B14F-4D97-AF65-F5344CB8AC3E}">
        <p14:creationId xmlns:p14="http://schemas.microsoft.com/office/powerpoint/2010/main" val="3619599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4BED97-CA79-4B31-AAE0-C37253849139}" type="slidenum">
              <a:rPr lang="en-US" altLang="en-US" smtClean="0"/>
              <a:pPr/>
              <a:t>44</a:t>
            </a:fld>
            <a:endParaRPr lang="en-US" altLang="en-US"/>
          </a:p>
        </p:txBody>
      </p:sp>
    </p:spTree>
    <p:extLst>
      <p:ext uri="{BB962C8B-B14F-4D97-AF65-F5344CB8AC3E}">
        <p14:creationId xmlns:p14="http://schemas.microsoft.com/office/powerpoint/2010/main" val="2140813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0A03ED-F951-43D4-AA8E-F5A1FE102E3A}" type="slidenum">
              <a:rPr lang="en-US" altLang="en-US" smtClean="0"/>
              <a:pPr/>
              <a:t>45</a:t>
            </a:fld>
            <a:endParaRPr lang="en-US" altLang="en-US"/>
          </a:p>
        </p:txBody>
      </p:sp>
    </p:spTree>
    <p:extLst>
      <p:ext uri="{BB962C8B-B14F-4D97-AF65-F5344CB8AC3E}">
        <p14:creationId xmlns:p14="http://schemas.microsoft.com/office/powerpoint/2010/main" val="1449666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r>
              <a:rPr lang="en-US" altLang="en-US" dirty="0"/>
              <a:t>BARB</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F629A6-8F5C-459F-9C1F-37D1CBCDB630}" type="slidenum">
              <a:rPr lang="en-US" altLang="en-US" smtClean="0"/>
              <a:pPr/>
              <a:t>46</a:t>
            </a:fld>
            <a:endParaRPr lang="en-US" altLang="en-US"/>
          </a:p>
        </p:txBody>
      </p:sp>
    </p:spTree>
    <p:extLst>
      <p:ext uri="{BB962C8B-B14F-4D97-AF65-F5344CB8AC3E}">
        <p14:creationId xmlns:p14="http://schemas.microsoft.com/office/powerpoint/2010/main" val="262711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47</a:t>
            </a:fld>
            <a:endParaRPr lang="en-US"/>
          </a:p>
        </p:txBody>
      </p:sp>
    </p:spTree>
    <p:extLst>
      <p:ext uri="{BB962C8B-B14F-4D97-AF65-F5344CB8AC3E}">
        <p14:creationId xmlns:p14="http://schemas.microsoft.com/office/powerpoint/2010/main" val="1903394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9B75986F-6FE7-EE47-99B4-317713B5F06B}"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781492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Barb</a:t>
            </a:r>
          </a:p>
          <a:p>
            <a:r>
              <a:rPr lang="en-US" dirty="0"/>
              <a:t> this</a:t>
            </a:r>
            <a:r>
              <a:rPr lang="en-US" baseline="0" dirty="0"/>
              <a:t> stage in evaluation planning, we need two type of data to be gathered: fidelity (did we implement as planned) and outcome (did it work).  These are two different types of data – emphasize this part.  We will start by talking about fidelity data</a:t>
            </a:r>
            <a:endParaRPr lang="en-US" dirty="0"/>
          </a:p>
        </p:txBody>
      </p:sp>
      <p:sp>
        <p:nvSpPr>
          <p:cNvPr id="4" name="Slide Number Placeholder 3"/>
          <p:cNvSpPr>
            <a:spLocks noGrp="1"/>
          </p:cNvSpPr>
          <p:nvPr>
            <p:ph type="sldNum" sz="quarter" idx="10"/>
          </p:nvPr>
        </p:nvSpPr>
        <p:spPr/>
        <p:txBody>
          <a:bodyPr/>
          <a:lstStyle/>
          <a:p>
            <a:fld id="{DD114D9C-06CA-4E4A-9772-5A0A58B0593E}"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311173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Cristy</a:t>
            </a:r>
          </a:p>
        </p:txBody>
      </p:sp>
      <p:sp>
        <p:nvSpPr>
          <p:cNvPr id="4" name="Slide Number Placeholder 3"/>
          <p:cNvSpPr>
            <a:spLocks noGrp="1"/>
          </p:cNvSpPr>
          <p:nvPr>
            <p:ph type="sldNum" sz="quarter" idx="5"/>
          </p:nvPr>
        </p:nvSpPr>
        <p:spPr/>
        <p:txBody>
          <a:bodyPr/>
          <a:lstStyle/>
          <a:p>
            <a:fld id="{3CAD52A0-6A52-4873-A1BB-449C893F4EF2}" type="slidenum">
              <a:rPr lang="en-US" smtClean="0"/>
              <a:t>5</a:t>
            </a:fld>
            <a:endParaRPr lang="en-US"/>
          </a:p>
        </p:txBody>
      </p:sp>
    </p:spTree>
    <p:extLst>
      <p:ext uri="{BB962C8B-B14F-4D97-AF65-F5344CB8AC3E}">
        <p14:creationId xmlns:p14="http://schemas.microsoft.com/office/powerpoint/2010/main" val="1134050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DD114D9C-06CA-4E4A-9772-5A0A58B0593E}"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42156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a:p>
            <a:r>
              <a:rPr lang="en-US" dirty="0"/>
              <a:t>At this</a:t>
            </a:r>
            <a:r>
              <a:rPr lang="en-US" baseline="0" dirty="0"/>
              <a:t> stage in evaluation planning, we need two type of data to be gathered: fidelity (did we implement as planned) and outcome (did it work).  These are two different types of data – emphasize this part.  We will start by talking about fidelity data</a:t>
            </a:r>
            <a:endParaRPr lang="en-US" dirty="0"/>
          </a:p>
        </p:txBody>
      </p:sp>
      <p:sp>
        <p:nvSpPr>
          <p:cNvPr id="4" name="Slide Number Placeholder 3"/>
          <p:cNvSpPr>
            <a:spLocks noGrp="1"/>
          </p:cNvSpPr>
          <p:nvPr>
            <p:ph type="sldNum" sz="quarter" idx="10"/>
          </p:nvPr>
        </p:nvSpPr>
        <p:spPr/>
        <p:txBody>
          <a:bodyPr/>
          <a:lstStyle/>
          <a:p>
            <a:fld id="{DD114D9C-06CA-4E4A-9772-5A0A58B0593E}"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253801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Barb</a:t>
            </a:r>
          </a:p>
          <a:p>
            <a:r>
              <a:rPr lang="en-US" sz="1200" kern="1200" dirty="0">
                <a:solidFill>
                  <a:schemeClr val="tx1"/>
                </a:solidFill>
                <a:effectLst/>
                <a:latin typeface="+mn-lt"/>
                <a:ea typeface="+mn-ea"/>
                <a:cs typeface="+mn-cs"/>
              </a:rPr>
              <a:t>Before determining if solution had an impact on student behavior, </a:t>
            </a:r>
            <a:endParaRPr lang="en-US" sz="9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ensure a high level of implementation fidelity:</a:t>
            </a:r>
            <a:endParaRPr lang="en-US" sz="9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How will we know solution was implemented with fidelity?</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Define what, how and when to gather implementation fidelity data</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Define when data will be reported</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Did we implement solution with fidelity?</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Use fidelity to determine the degree that solution actions were implemented as planned</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Use fidelity data to revise solution actions, as needed</a:t>
            </a:r>
            <a:endParaRPr lang="en-US" sz="16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Measure the degree in which the intervention was implemented as defined/expected:</a:t>
            </a:r>
            <a:endParaRPr lang="en-US" sz="9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percent/absolute value/ rate/scale as metric</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Strive for 80% fidelity of implementation as measured weekly (bi-weekly) on scale of 1-5</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Make easy for staff to record data:</a:t>
            </a:r>
            <a:endParaRPr lang="en-US" sz="9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Fidelity Check Board: X on number line</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Fist to five</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Fidelity check basket</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Direct observation</a:t>
            </a:r>
            <a:endParaRPr lang="en-US" sz="1600" kern="1200" dirty="0">
              <a:solidFill>
                <a:schemeClr val="tx1"/>
              </a:solidFill>
              <a:effectLst/>
              <a:latin typeface="+mn-lt"/>
              <a:ea typeface="+mn-ea"/>
              <a:cs typeface="+mn-cs"/>
            </a:endParaRPr>
          </a:p>
          <a:p>
            <a:pPr defTabSz="457200"/>
            <a:endParaRPr lang="en-US"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F629A6-8F5C-459F-9C1F-37D1CBCDB630}" type="slidenum">
              <a:rPr lang="en-US" altLang="en-US" smtClean="0"/>
              <a:pPr/>
              <a:t>52</a:t>
            </a:fld>
            <a:endParaRPr lang="en-US" altLang="en-US"/>
          </a:p>
        </p:txBody>
      </p:sp>
    </p:spTree>
    <p:extLst>
      <p:ext uri="{BB962C8B-B14F-4D97-AF65-F5344CB8AC3E}">
        <p14:creationId xmlns:p14="http://schemas.microsoft.com/office/powerpoint/2010/main" val="94161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CRISTY</a:t>
            </a:r>
          </a:p>
          <a:p>
            <a:r>
              <a:rPr lang="en-US" dirty="0"/>
              <a:t>Often in academics,</a:t>
            </a:r>
            <a:r>
              <a:rPr lang="en-US" baseline="0" dirty="0"/>
              <a:t> “where” and the “when” are subsumed in the “what”</a:t>
            </a:r>
            <a:endParaRPr lang="en-US" dirty="0"/>
          </a:p>
        </p:txBody>
      </p:sp>
      <p:sp>
        <p:nvSpPr>
          <p:cNvPr id="4" name="Slide Number Placeholder 3"/>
          <p:cNvSpPr>
            <a:spLocks noGrp="1"/>
          </p:cNvSpPr>
          <p:nvPr>
            <p:ph type="sldNum" sz="quarter" idx="10"/>
          </p:nvPr>
        </p:nvSpPr>
        <p:spPr/>
        <p:txBody>
          <a:bodyPr/>
          <a:lstStyle/>
          <a:p>
            <a:fld id="{09F7C466-3293-7B42-B7AF-2422E84B2333}"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31600928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104D18A-C743-4BEA-9646-4C3AE9016B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006E1EC9-345D-413A-8EAC-0F62A23C15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CRISTY</a:t>
            </a:r>
          </a:p>
        </p:txBody>
      </p:sp>
      <p:sp>
        <p:nvSpPr>
          <p:cNvPr id="56324" name="Slide Number Placeholder 3">
            <a:extLst>
              <a:ext uri="{FF2B5EF4-FFF2-40B4-BE49-F238E27FC236}">
                <a16:creationId xmlns:a16="http://schemas.microsoft.com/office/drawing/2014/main" id="{2AB48F1A-BE04-4DAC-A953-E8F6227294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0A53E1-CBDC-4FF8-B6F7-097CCDB66C9F}" type="slidenum">
              <a:rPr lang="en-US" altLang="en-US" smtClean="0"/>
              <a:pPr/>
              <a:t>54</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9BEBFCD-FB45-4DC5-BAE5-662E508A5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59CF8287-EF37-48A8-A37C-E0D0D02250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Our precision statements</a:t>
            </a:r>
          </a:p>
          <a:p>
            <a:r>
              <a:rPr lang="en-US" altLang="en-US" dirty="0"/>
              <a:t>CRISTY</a:t>
            </a:r>
          </a:p>
        </p:txBody>
      </p:sp>
      <p:sp>
        <p:nvSpPr>
          <p:cNvPr id="58372" name="Slide Number Placeholder 3">
            <a:extLst>
              <a:ext uri="{FF2B5EF4-FFF2-40B4-BE49-F238E27FC236}">
                <a16:creationId xmlns:a16="http://schemas.microsoft.com/office/drawing/2014/main" id="{A4E49F90-06F9-4324-A396-04735747BE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104609-8F3F-45BF-9E78-17602D581453}" type="slidenum">
              <a:rPr lang="en-US" altLang="en-US" smtClean="0"/>
              <a:pPr/>
              <a:t>55</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604058A7-EE12-4DF7-A249-7BF950C7F0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DD5FAA8C-9FE9-45BA-84F8-AB60BE9397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CRISTSYHand</a:t>
            </a:r>
            <a:r>
              <a:rPr lang="en-US" altLang="en-US" dirty="0"/>
              <a:t> out data packets based on whether participants or teams want an academic or behavior packet</a:t>
            </a:r>
          </a:p>
        </p:txBody>
      </p:sp>
      <p:sp>
        <p:nvSpPr>
          <p:cNvPr id="60420" name="Slide Number Placeholder 3">
            <a:extLst>
              <a:ext uri="{FF2B5EF4-FFF2-40B4-BE49-F238E27FC236}">
                <a16:creationId xmlns:a16="http://schemas.microsoft.com/office/drawing/2014/main" id="{AF472AFE-3765-43B3-AD63-5E06859E48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C35CB0-263D-412E-979D-255D9F6DE955}" type="slidenum">
              <a:rPr lang="en-US" altLang="en-US" smtClean="0">
                <a:solidFill>
                  <a:srgbClr val="000000"/>
                </a:solidFill>
              </a:rPr>
              <a:pPr/>
              <a:t>56</a:t>
            </a:fld>
            <a:endParaRPr lang="en-US" altLang="en-US">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247A42D-3C66-4C93-8CE0-4AEA21A86E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91D45D10-1F22-40DA-AFDA-0808576CDB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CRISTY</a:t>
            </a:r>
          </a:p>
          <a:p>
            <a:r>
              <a:rPr lang="en-US" altLang="en-US" dirty="0"/>
              <a:t>Possible precise problem statement for Jasmine.</a:t>
            </a:r>
          </a:p>
        </p:txBody>
      </p:sp>
      <p:sp>
        <p:nvSpPr>
          <p:cNvPr id="62468" name="Slide Number Placeholder 3">
            <a:extLst>
              <a:ext uri="{FF2B5EF4-FFF2-40B4-BE49-F238E27FC236}">
                <a16:creationId xmlns:a16="http://schemas.microsoft.com/office/drawing/2014/main" id="{6DA4B459-4E0B-467C-9185-E21F7A045F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99D3FF-1F38-4C56-87B0-DDDC2A84A230}" type="slidenum">
              <a:rPr lang="en-US" altLang="en-US" smtClean="0">
                <a:solidFill>
                  <a:srgbClr val="000000"/>
                </a:solidFill>
              </a:rPr>
              <a:pPr/>
              <a:t>57</a:t>
            </a:fld>
            <a:endParaRPr lang="en-US" altLang="en-US">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247A42D-3C66-4C93-8CE0-4AEA21A86E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91D45D10-1F22-40DA-AFDA-0808576CDB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Cristy</a:t>
            </a:r>
          </a:p>
          <a:p>
            <a:r>
              <a:rPr lang="en-US" altLang="en-US" dirty="0"/>
              <a:t>Possible precise problem statement for Jasmine.</a:t>
            </a:r>
          </a:p>
        </p:txBody>
      </p:sp>
      <p:sp>
        <p:nvSpPr>
          <p:cNvPr id="62468" name="Slide Number Placeholder 3">
            <a:extLst>
              <a:ext uri="{FF2B5EF4-FFF2-40B4-BE49-F238E27FC236}">
                <a16:creationId xmlns:a16="http://schemas.microsoft.com/office/drawing/2014/main" id="{6DA4B459-4E0B-467C-9185-E21F7A045F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99D3FF-1F38-4C56-87B0-DDDC2A84A230}" type="slidenum">
              <a:rPr lang="en-US" altLang="en-US" smtClean="0">
                <a:solidFill>
                  <a:srgbClr val="000000"/>
                </a:solidFill>
              </a:rPr>
              <a:pPr/>
              <a:t>58</a:t>
            </a:fld>
            <a:endParaRPr lang="en-US" altLang="en-US">
              <a:solidFill>
                <a:srgbClr val="000000"/>
              </a:solidFill>
            </a:endParaRPr>
          </a:p>
        </p:txBody>
      </p:sp>
    </p:spTree>
    <p:extLst>
      <p:ext uri="{BB962C8B-B14F-4D97-AF65-F5344CB8AC3E}">
        <p14:creationId xmlns:p14="http://schemas.microsoft.com/office/powerpoint/2010/main" val="27551407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57F78404-2048-4425-8C7A-70F568AD0C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23FC886F-7119-4C42-99F8-A2CE9ACBE7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Cristy</a:t>
            </a:r>
          </a:p>
          <a:p>
            <a:r>
              <a:rPr lang="en-US" altLang="en-US" dirty="0"/>
              <a:t>Reveal that this is not two students but one “Jasmine Paul”</a:t>
            </a:r>
          </a:p>
          <a:p>
            <a:endParaRPr lang="en-US" altLang="en-US" dirty="0"/>
          </a:p>
          <a:p>
            <a:r>
              <a:rPr lang="en-US" altLang="en-US" dirty="0"/>
              <a:t>Use the next slide to show how you could capture academic and behavior problems</a:t>
            </a:r>
          </a:p>
        </p:txBody>
      </p:sp>
      <p:sp>
        <p:nvSpPr>
          <p:cNvPr id="66564" name="Slide Number Placeholder 3">
            <a:extLst>
              <a:ext uri="{FF2B5EF4-FFF2-40B4-BE49-F238E27FC236}">
                <a16:creationId xmlns:a16="http://schemas.microsoft.com/office/drawing/2014/main" id="{9032E753-F028-44EE-8995-C82E870CAE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059EAA-E4E4-411D-8D04-967A033F7F1E}" type="slidenum">
              <a:rPr lang="en-US" altLang="en-US" smtClean="0">
                <a:solidFill>
                  <a:srgbClr val="000000"/>
                </a:solidFill>
              </a:rPr>
              <a:pPr/>
              <a:t>59</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Cristy</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3BF77AA-CC53-4851-8D2B-9E934CDA5A7D}" type="slidenum">
              <a:rPr lang="en-US" altLang="en-US" smtClean="0"/>
              <a:pPr/>
              <a:t>6</a:t>
            </a:fld>
            <a:endParaRPr lang="en-US" altLang="en-US"/>
          </a:p>
        </p:txBody>
      </p:sp>
    </p:spTree>
    <p:extLst>
      <p:ext uri="{BB962C8B-B14F-4D97-AF65-F5344CB8AC3E}">
        <p14:creationId xmlns:p14="http://schemas.microsoft.com/office/powerpoint/2010/main" val="29959270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BA3482D4-1C2C-44D8-A724-575B46F618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2580DC36-AE31-48D3-AD5E-B1B5BE0F6E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Cristy</a:t>
            </a:r>
          </a:p>
          <a:p>
            <a:r>
              <a:rPr lang="en-US" altLang="en-US" dirty="0"/>
              <a:t>Two precise problems statements that may be dependent on each other</a:t>
            </a:r>
          </a:p>
        </p:txBody>
      </p:sp>
      <p:sp>
        <p:nvSpPr>
          <p:cNvPr id="68612" name="Slide Number Placeholder 3">
            <a:extLst>
              <a:ext uri="{FF2B5EF4-FFF2-40B4-BE49-F238E27FC236}">
                <a16:creationId xmlns:a16="http://schemas.microsoft.com/office/drawing/2014/main" id="{CD584C03-5537-4BF1-ACE9-A7BE2F18FB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05D00A-2436-44D9-A797-66C05900D78E}" type="slidenum">
              <a:rPr lang="en-US" altLang="en-US" smtClean="0">
                <a:solidFill>
                  <a:srgbClr val="000000"/>
                </a:solidFill>
              </a:rPr>
              <a:pPr/>
              <a:t>60</a:t>
            </a:fld>
            <a:endParaRPr lang="en-US"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Cristy</a:t>
            </a:r>
          </a:p>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61</a:t>
            </a:fld>
            <a:endParaRPr lang="en-US"/>
          </a:p>
        </p:txBody>
      </p:sp>
    </p:spTree>
    <p:extLst>
      <p:ext uri="{BB962C8B-B14F-4D97-AF65-F5344CB8AC3E}">
        <p14:creationId xmlns:p14="http://schemas.microsoft.com/office/powerpoint/2010/main" val="26902306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5"/>
          </p:nvPr>
        </p:nvSpPr>
        <p:spPr/>
        <p:txBody>
          <a:bodyPr/>
          <a:lstStyle/>
          <a:p>
            <a:fld id="{3CAD52A0-6A52-4873-A1BB-449C893F4EF2}" type="slidenum">
              <a:rPr lang="en-US" smtClean="0"/>
              <a:t>62</a:t>
            </a:fld>
            <a:endParaRPr lang="en-US"/>
          </a:p>
        </p:txBody>
      </p:sp>
    </p:spTree>
    <p:extLst>
      <p:ext uri="{BB962C8B-B14F-4D97-AF65-F5344CB8AC3E}">
        <p14:creationId xmlns:p14="http://schemas.microsoft.com/office/powerpoint/2010/main" val="18940549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63</a:t>
            </a:fld>
            <a:endParaRPr lang="en-US"/>
          </a:p>
        </p:txBody>
      </p:sp>
    </p:spTree>
    <p:extLst>
      <p:ext uri="{BB962C8B-B14F-4D97-AF65-F5344CB8AC3E}">
        <p14:creationId xmlns:p14="http://schemas.microsoft.com/office/powerpoint/2010/main" val="40356301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64</a:t>
            </a:fld>
            <a:endParaRPr lang="en-US"/>
          </a:p>
        </p:txBody>
      </p:sp>
    </p:spTree>
    <p:extLst>
      <p:ext uri="{BB962C8B-B14F-4D97-AF65-F5344CB8AC3E}">
        <p14:creationId xmlns:p14="http://schemas.microsoft.com/office/powerpoint/2010/main" val="24041372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65</a:t>
            </a:fld>
            <a:endParaRPr lang="en-US"/>
          </a:p>
        </p:txBody>
      </p:sp>
    </p:spTree>
    <p:extLst>
      <p:ext uri="{BB962C8B-B14F-4D97-AF65-F5344CB8AC3E}">
        <p14:creationId xmlns:p14="http://schemas.microsoft.com/office/powerpoint/2010/main" val="28776910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66</a:t>
            </a:fld>
            <a:endParaRPr lang="en-US"/>
          </a:p>
        </p:txBody>
      </p:sp>
    </p:spTree>
    <p:extLst>
      <p:ext uri="{BB962C8B-B14F-4D97-AF65-F5344CB8AC3E}">
        <p14:creationId xmlns:p14="http://schemas.microsoft.com/office/powerpoint/2010/main" val="2027325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Cristy</a:t>
            </a:r>
          </a:p>
          <a:p>
            <a:r>
              <a:rPr lang="en-US" dirty="0"/>
              <a:t>https://www.pbis.org/training/tips</a:t>
            </a:r>
          </a:p>
        </p:txBody>
      </p:sp>
      <p:sp>
        <p:nvSpPr>
          <p:cNvPr id="4" name="Slide Number Placeholder 3"/>
          <p:cNvSpPr>
            <a:spLocks noGrp="1"/>
          </p:cNvSpPr>
          <p:nvPr>
            <p:ph type="sldNum" sz="quarter" idx="10"/>
          </p:nvPr>
        </p:nvSpPr>
        <p:spPr/>
        <p:txBody>
          <a:bodyPr/>
          <a:lstStyle/>
          <a:p>
            <a:fld id="{3CAD52A0-6A52-4873-A1BB-449C893F4EF2}" type="slidenum">
              <a:rPr lang="en-US" smtClean="0"/>
              <a:t>67</a:t>
            </a:fld>
            <a:endParaRPr lang="en-US"/>
          </a:p>
        </p:txBody>
      </p:sp>
    </p:spTree>
    <p:extLst>
      <p:ext uri="{BB962C8B-B14F-4D97-AF65-F5344CB8AC3E}">
        <p14:creationId xmlns:p14="http://schemas.microsoft.com/office/powerpoint/2010/main" val="207907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5"/>
          </p:nvPr>
        </p:nvSpPr>
        <p:spPr/>
        <p:txBody>
          <a:bodyPr/>
          <a:lstStyle/>
          <a:p>
            <a:fld id="{3CAD52A0-6A52-4873-A1BB-449C893F4EF2}" type="slidenum">
              <a:rPr lang="en-US" smtClean="0"/>
              <a:t>7</a:t>
            </a:fld>
            <a:endParaRPr lang="en-US"/>
          </a:p>
        </p:txBody>
      </p:sp>
    </p:spTree>
    <p:extLst>
      <p:ext uri="{BB962C8B-B14F-4D97-AF65-F5344CB8AC3E}">
        <p14:creationId xmlns:p14="http://schemas.microsoft.com/office/powerpoint/2010/main" val="219220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5"/>
          </p:nvPr>
        </p:nvSpPr>
        <p:spPr/>
        <p:txBody>
          <a:bodyPr/>
          <a:lstStyle/>
          <a:p>
            <a:fld id="{3CAD52A0-6A52-4873-A1BB-449C893F4EF2}" type="slidenum">
              <a:rPr lang="en-US" smtClean="0"/>
              <a:t>8</a:t>
            </a:fld>
            <a:endParaRPr lang="en-US"/>
          </a:p>
        </p:txBody>
      </p:sp>
    </p:spTree>
    <p:extLst>
      <p:ext uri="{BB962C8B-B14F-4D97-AF65-F5344CB8AC3E}">
        <p14:creationId xmlns:p14="http://schemas.microsoft.com/office/powerpoint/2010/main" val="419849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693738"/>
            <a:ext cx="6156325" cy="3463925"/>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BARB</a:t>
            </a:r>
          </a:p>
          <a:p>
            <a:r>
              <a:rPr lang="en-US" sz="1200" kern="1200" dirty="0">
                <a:solidFill>
                  <a:schemeClr val="tx1"/>
                </a:solidFill>
                <a:effectLst/>
                <a:latin typeface="+mn-lt"/>
                <a:ea typeface="+mn-ea"/>
                <a:cs typeface="+mn-cs"/>
              </a:rPr>
              <a:t>Using data for decision-making is key to using the collaborative learning cycle, which results in effective, efficient and effective action planning and implementation.  Data (observations, facts or numbers), when collected and organized, become information and knowledge.  Data alone are merely numbers or words and have no intrinsic meaning. Individuals or groups give meaning to data by organizing, analyzing, interpreting and using them. Problem solving teams define questions, leading to solutions by identifying and refining problems. The problem is placed in the context, not the student.</a:t>
            </a:r>
            <a:endParaRPr lang="en-US" baseline="0" dirty="0"/>
          </a:p>
        </p:txBody>
      </p:sp>
      <p:sp>
        <p:nvSpPr>
          <p:cNvPr id="4" name="Slide Number Placeholder 3"/>
          <p:cNvSpPr>
            <a:spLocks noGrp="1"/>
          </p:cNvSpPr>
          <p:nvPr>
            <p:ph type="sldNum" sz="quarter" idx="10"/>
          </p:nvPr>
        </p:nvSpPr>
        <p:spPr/>
        <p:txBody>
          <a:bodyPr/>
          <a:lstStyle/>
          <a:p>
            <a:fld id="{AF042FB3-1416-4B06-A41C-171C19A13A1B}" type="slidenum">
              <a:rPr lang="en-US" smtClean="0"/>
              <a:t>9</a:t>
            </a:fld>
            <a:endParaRPr lang="en-US"/>
          </a:p>
        </p:txBody>
      </p:sp>
    </p:spTree>
    <p:extLst>
      <p:ext uri="{BB962C8B-B14F-4D97-AF65-F5344CB8AC3E}">
        <p14:creationId xmlns:p14="http://schemas.microsoft.com/office/powerpoint/2010/main" val="392302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08B9EBBA-996F-894A-B54A-D6246ED52CEA}" type="datetimeFigureOut">
              <a:rPr lang="en-US" smtClean="0"/>
              <a:pPr/>
              <a:t>9/24/2018</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5574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136511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650587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60082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280225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9B482E8-6E0E-1B4F-B1FD-C69DB9E858D9}" type="datetimeFigureOut">
              <a:rPr lang="en-US" smtClean="0"/>
              <a:pPr/>
              <a:t>9/24/2018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038950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9B482E8-6E0E-1B4F-B1FD-C69DB9E858D9}" type="datetimeFigureOut">
              <a:rPr lang="en-US" smtClean="0"/>
              <a:pPr/>
              <a:t>9/24/2018</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950545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C6C52C72-DE31-F449-A4ED-4C594FD91407}"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756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ED62726E-379B-B349-9EED-81ED093FA806}"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1604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B15A4D72-5164-4557-ADA8-A8B3E527C7EF}"/>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7852AC4B-F9AA-4674-AB85-55B61CED4769}"/>
              </a:ext>
            </a:extLst>
          </p:cNvPr>
          <p:cNvSpPr>
            <a:spLocks noGrp="1"/>
          </p:cNvSpPr>
          <p:nvPr>
            <p:ph type="ftr" sz="quarter" idx="11"/>
          </p:nvPr>
        </p:nvSpPr>
        <p:spPr/>
        <p:txBody>
          <a:bodyPr/>
          <a:lstStyle>
            <a:lvl1pPr>
              <a:defRPr/>
            </a:lvl1pPr>
          </a:lstStyle>
          <a:p>
            <a:pPr>
              <a:defRPr/>
            </a:pPr>
            <a:r>
              <a:rPr lang="en-US"/>
              <a:t>Newton, J. S., Todd, A. W., Algozzine, K., Horner, R. H., &amp; Algozzine, B.  (2009). The Team Initiated Problem Solving (TIPS) Training Manual. Educational and Community Supports, University of Oregon, unpublished training manual. </a:t>
            </a:r>
          </a:p>
        </p:txBody>
      </p:sp>
      <p:sp>
        <p:nvSpPr>
          <p:cNvPr id="7" name="Slide Number Placeholder 17">
            <a:extLst>
              <a:ext uri="{FF2B5EF4-FFF2-40B4-BE49-F238E27FC236}">
                <a16:creationId xmlns:a16="http://schemas.microsoft.com/office/drawing/2014/main" id="{103DEE3F-6C80-4DA7-9409-27FC7C673F90}"/>
              </a:ext>
            </a:extLst>
          </p:cNvPr>
          <p:cNvSpPr>
            <a:spLocks noGrp="1"/>
          </p:cNvSpPr>
          <p:nvPr>
            <p:ph type="sldNum" sz="quarter" idx="12"/>
          </p:nvPr>
        </p:nvSpPr>
        <p:spPr/>
        <p:txBody>
          <a:bodyPr/>
          <a:lstStyle>
            <a:lvl1pPr>
              <a:defRPr/>
            </a:lvl1pPr>
          </a:lstStyle>
          <a:p>
            <a:fld id="{9F2B1324-FDB0-4A7D-82D5-D80C70F6E469}" type="slidenum">
              <a:rPr lang="en-US" altLang="en-US"/>
              <a:pPr/>
              <a:t>‹#›</a:t>
            </a:fld>
            <a:endParaRPr lang="en-US" altLang="en-US"/>
          </a:p>
        </p:txBody>
      </p:sp>
    </p:spTree>
    <p:extLst>
      <p:ext uri="{BB962C8B-B14F-4D97-AF65-F5344CB8AC3E}">
        <p14:creationId xmlns:p14="http://schemas.microsoft.com/office/powerpoint/2010/main" val="1072974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828801"/>
            <a:ext cx="10972800" cy="4302125"/>
          </a:xfrm>
        </p:spPr>
        <p:txBody>
          <a:bodyPr/>
          <a:lstStyle/>
          <a:p>
            <a:pPr lvl="0"/>
            <a:endParaRPr lang="en-US" noProof="0"/>
          </a:p>
        </p:txBody>
      </p:sp>
      <p:sp>
        <p:nvSpPr>
          <p:cNvPr id="4" name="Rectangle 4"/>
          <p:cNvSpPr>
            <a:spLocks noGrp="1" noChangeArrowheads="1"/>
          </p:cNvSpPr>
          <p:nvPr>
            <p:ph type="dt" sz="half" idx="10"/>
          </p:nvPr>
        </p:nvSpPr>
        <p:spPr>
          <a:xfrm>
            <a:off x="8972551" y="6408739"/>
            <a:ext cx="2556933" cy="365125"/>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5839884" y="6408739"/>
            <a:ext cx="3134783" cy="365125"/>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11529484" y="6408739"/>
            <a:ext cx="491067" cy="365125"/>
          </a:xfrm>
        </p:spPr>
        <p:txBody>
          <a:bodyPr/>
          <a:lstStyle>
            <a:lvl1pPr>
              <a:defRPr/>
            </a:lvl1pPr>
          </a:lstStyle>
          <a:p>
            <a:pPr>
              <a:defRPr/>
            </a:pPr>
            <a:fld id="{AFEFF8D5-2CBA-483F-A4D5-BC5476DF3FC7}" type="slidenum">
              <a:rPr lang="en-US" altLang="en-US"/>
              <a:pPr>
                <a:defRPr/>
              </a:pPr>
              <a:t>‹#›</a:t>
            </a:fld>
            <a:endParaRPr lang="en-US" altLang="en-US"/>
          </a:p>
        </p:txBody>
      </p:sp>
    </p:spTree>
    <p:extLst>
      <p:ext uri="{BB962C8B-B14F-4D97-AF65-F5344CB8AC3E}">
        <p14:creationId xmlns:p14="http://schemas.microsoft.com/office/powerpoint/2010/main" val="111644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2477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634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9423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726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9/24/2018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4560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9/24/2018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734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9/24/2018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394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0943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9624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09B482E8-6E0E-1B4F-B1FD-C69DB9E858D9}" type="datetimeFigureOut">
              <a:rPr lang="en-US" smtClean="0"/>
              <a:pPr/>
              <a:t>9/24/2018</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521905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hyperlink" Target="https://www.youtube.com/watch?time_continue=554&amp;v=5CH5Ca5hDmc"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3.png"/><Relationship Id="rId4" Type="http://schemas.openxmlformats.org/officeDocument/2006/relationships/image" Target="../media/image42.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image" Target="../media/image54.gif"/><Relationship Id="rId5" Type="http://schemas.openxmlformats.org/officeDocument/2006/relationships/hyperlink" Target="mailto:abarbara@pbiscaltac.org" TargetMode="External"/><Relationship Id="rId4" Type="http://schemas.openxmlformats.org/officeDocument/2006/relationships/hyperlink" Target="mailto:cristy@pbiscaltac.org" TargetMode="Externa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89544" y="3216137"/>
            <a:ext cx="13146121" cy="2677648"/>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en-US" sz="8800" b="1" dirty="0">
                <a:ln w="12700">
                  <a:solidFill>
                    <a:schemeClr val="accent5"/>
                  </a:solidFill>
                  <a:prstDash val="solid"/>
                </a:ln>
                <a:pattFill prst="ltDnDiag">
                  <a:fgClr>
                    <a:schemeClr val="accent5">
                      <a:lumMod val="60000"/>
                      <a:lumOff val="40000"/>
                    </a:schemeClr>
                  </a:fgClr>
                  <a:bgClr>
                    <a:schemeClr val="bg1"/>
                  </a:bgClr>
                </a:pattFill>
                <a:latin typeface="Poor Richard" panose="02080502050505020702" pitchFamily="18" charset="0"/>
              </a:rPr>
              <a:t>T</a:t>
            </a:r>
            <a:r>
              <a:rPr lang="en-US" sz="8800" b="1" dirty="0">
                <a:ln/>
                <a:solidFill>
                  <a:schemeClr val="tx1"/>
                </a:solidFill>
                <a:latin typeface="Poor Richard" panose="02080502050505020702" pitchFamily="18" charset="0"/>
              </a:rPr>
              <a:t>eam</a:t>
            </a:r>
            <a:br>
              <a:rPr lang="en-US" sz="8800" b="1" dirty="0">
                <a:ln/>
                <a:solidFill>
                  <a:schemeClr val="tx1"/>
                </a:solidFill>
                <a:latin typeface="Poor Richard" panose="02080502050505020702" pitchFamily="18" charset="0"/>
              </a:rPr>
            </a:br>
            <a:r>
              <a:rPr lang="en-US" sz="8800" b="1" dirty="0">
                <a:ln w="12700">
                  <a:solidFill>
                    <a:schemeClr val="accent5"/>
                  </a:solidFill>
                  <a:prstDash val="solid"/>
                </a:ln>
                <a:pattFill prst="ltDnDiag">
                  <a:fgClr>
                    <a:schemeClr val="accent5">
                      <a:lumMod val="60000"/>
                      <a:lumOff val="40000"/>
                    </a:schemeClr>
                  </a:fgClr>
                  <a:bgClr>
                    <a:schemeClr val="bg1"/>
                  </a:bgClr>
                </a:pattFill>
                <a:latin typeface="Poor Richard" panose="02080502050505020702" pitchFamily="18" charset="0"/>
              </a:rPr>
              <a:t>I</a:t>
            </a:r>
            <a:r>
              <a:rPr lang="en-US" sz="8800" b="1" dirty="0">
                <a:ln/>
                <a:solidFill>
                  <a:schemeClr val="tx1"/>
                </a:solidFill>
                <a:latin typeface="Poor Richard" panose="02080502050505020702" pitchFamily="18" charset="0"/>
              </a:rPr>
              <a:t>nitiated </a:t>
            </a:r>
            <a:br>
              <a:rPr lang="en-US" sz="8800" b="1" dirty="0">
                <a:ln/>
                <a:solidFill>
                  <a:schemeClr val="tx1"/>
                </a:solidFill>
                <a:latin typeface="Poor Richard" panose="02080502050505020702" pitchFamily="18" charset="0"/>
              </a:rPr>
            </a:br>
            <a:r>
              <a:rPr lang="en-US" sz="8800" b="1" dirty="0">
                <a:ln w="22225">
                  <a:solidFill>
                    <a:schemeClr val="accent2"/>
                  </a:solidFill>
                  <a:prstDash val="solid"/>
                </a:ln>
                <a:solidFill>
                  <a:schemeClr val="accent2">
                    <a:lumMod val="40000"/>
                    <a:lumOff val="60000"/>
                  </a:schemeClr>
                </a:solidFill>
                <a:latin typeface="Poor Richard" panose="02080502050505020702" pitchFamily="18" charset="0"/>
              </a:rPr>
              <a:t>P</a:t>
            </a:r>
            <a:r>
              <a:rPr lang="en-US" sz="8800" b="1" dirty="0">
                <a:ln/>
                <a:solidFill>
                  <a:schemeClr val="tx1"/>
                </a:solidFill>
                <a:latin typeface="Poor Richard" panose="02080502050505020702" pitchFamily="18" charset="0"/>
              </a:rPr>
              <a:t>roblem </a:t>
            </a:r>
            <a:br>
              <a:rPr lang="en-US" sz="8800" b="1" dirty="0">
                <a:ln/>
                <a:solidFill>
                  <a:schemeClr val="tx1"/>
                </a:solidFill>
                <a:latin typeface="Poor Richard" panose="02080502050505020702" pitchFamily="18" charset="0"/>
              </a:rPr>
            </a:br>
            <a:r>
              <a:rPr lang="en-US" sz="8800" b="1" dirty="0">
                <a:ln w="22225">
                  <a:solidFill>
                    <a:schemeClr val="accent2"/>
                  </a:solidFill>
                  <a:prstDash val="solid"/>
                </a:ln>
                <a:solidFill>
                  <a:schemeClr val="accent2">
                    <a:lumMod val="40000"/>
                    <a:lumOff val="60000"/>
                  </a:schemeClr>
                </a:solidFill>
                <a:latin typeface="Poor Richard" panose="02080502050505020702" pitchFamily="18" charset="0"/>
              </a:rPr>
              <a:t>S</a:t>
            </a:r>
            <a:r>
              <a:rPr lang="en-US" sz="8800" b="1" dirty="0">
                <a:ln/>
                <a:solidFill>
                  <a:schemeClr val="tx1"/>
                </a:solidFill>
                <a:latin typeface="Poor Richard" panose="02080502050505020702" pitchFamily="18" charset="0"/>
              </a:rPr>
              <a:t>olving </a:t>
            </a:r>
            <a:r>
              <a:rPr lang="en-US" sz="8800" b="1" dirty="0">
                <a:ln w="22225">
                  <a:solidFill>
                    <a:schemeClr val="accent2"/>
                  </a:solidFill>
                  <a:prstDash val="solid"/>
                </a:ln>
                <a:solidFill>
                  <a:schemeClr val="accent2">
                    <a:lumMod val="40000"/>
                    <a:lumOff val="60000"/>
                  </a:schemeClr>
                </a:solidFill>
                <a:latin typeface="Poor Richard" panose="02080502050505020702" pitchFamily="18" charset="0"/>
              </a:rPr>
              <a:t>TIPS</a:t>
            </a:r>
            <a:r>
              <a:rPr lang="en-US" sz="8800" b="1" dirty="0">
                <a:ln/>
                <a:solidFill>
                  <a:schemeClr val="tx1"/>
                </a:solidFill>
                <a:latin typeface="Poor Richard" panose="02080502050505020702" pitchFamily="18" charset="0"/>
              </a:rPr>
              <a:t> II </a:t>
            </a:r>
            <a:endParaRPr lang="en-US" sz="8800" dirty="0">
              <a:ln/>
              <a:solidFill>
                <a:schemeClr val="tx1"/>
              </a:solidFill>
              <a:latin typeface="Poor Richard" panose="02080502050505020702" pitchFamily="18" charset="0"/>
            </a:endParaRPr>
          </a:p>
        </p:txBody>
      </p:sp>
      <p:sp>
        <p:nvSpPr>
          <p:cNvPr id="7" name="Rectangle 6">
            <a:extLst>
              <a:ext uri="{FF2B5EF4-FFF2-40B4-BE49-F238E27FC236}">
                <a16:creationId xmlns:a16="http://schemas.microsoft.com/office/drawing/2014/main" id="{78B244E1-6563-4EB1-896F-D66617AD89FA}"/>
              </a:ext>
            </a:extLst>
          </p:cNvPr>
          <p:cNvSpPr/>
          <p:nvPr/>
        </p:nvSpPr>
        <p:spPr>
          <a:xfrm>
            <a:off x="541507" y="-76775"/>
            <a:ext cx="11108986" cy="584775"/>
          </a:xfrm>
          <a:prstGeom prst="rect">
            <a:avLst/>
          </a:prstGeom>
          <a:noFill/>
        </p:spPr>
        <p:txBody>
          <a:bodyPr wrap="square" lIns="91440" tIns="45720" rIns="91440" bIns="45720">
            <a:spAutoFit/>
          </a:bodyPr>
          <a:lstStyle/>
          <a:p>
            <a:pPr algn="ctr"/>
            <a:r>
              <a:rPr lang="en-US" sz="3200" b="1" spc="50" dirty="0">
                <a:ln w="0"/>
                <a:effectLst>
                  <a:innerShdw blurRad="63500" dist="50800" dir="13500000">
                    <a:srgbClr val="000000">
                      <a:alpha val="50000"/>
                    </a:srgbClr>
                  </a:innerShdw>
                </a:effectLst>
                <a:latin typeface="Poor Richard" panose="02080502050505020702" pitchFamily="18" charset="0"/>
              </a:rPr>
              <a:t>CA PBIS Pre-Conference Workshop 2018</a:t>
            </a:r>
            <a:endParaRPr lang="en-US" sz="3200" b="1" cap="none" spc="50" dirty="0">
              <a:ln w="0"/>
              <a:effectLst>
                <a:innerShdw blurRad="63500" dist="50800" dir="13500000">
                  <a:srgbClr val="000000">
                    <a:alpha val="50000"/>
                  </a:srgbClr>
                </a:innerShdw>
              </a:effectLst>
              <a:latin typeface="Poor Richard" panose="02080502050505020702" pitchFamily="18" charset="0"/>
            </a:endParaRPr>
          </a:p>
        </p:txBody>
      </p:sp>
      <p:pic>
        <p:nvPicPr>
          <p:cNvPr id="12" name="Picture 11">
            <a:extLst>
              <a:ext uri="{FF2B5EF4-FFF2-40B4-BE49-F238E27FC236}">
                <a16:creationId xmlns:a16="http://schemas.microsoft.com/office/drawing/2014/main" id="{559092C6-0C98-4EAF-9EC7-663BE767A3A0}"/>
              </a:ext>
            </a:extLst>
          </p:cNvPr>
          <p:cNvPicPr/>
          <p:nvPr/>
        </p:nvPicPr>
        <p:blipFill>
          <a:blip r:embed="rId3" cstate="print"/>
          <a:srcRect/>
          <a:stretch>
            <a:fillRect/>
          </a:stretch>
        </p:blipFill>
        <p:spPr bwMode="auto">
          <a:xfrm>
            <a:off x="9922092" y="0"/>
            <a:ext cx="1459609" cy="1320586"/>
          </a:xfrm>
          <a:prstGeom prst="rect">
            <a:avLst/>
          </a:prstGeom>
          <a:noFill/>
          <a:ln w="9525">
            <a:noFill/>
            <a:miter lim="800000"/>
            <a:headEnd/>
            <a:tailEnd/>
          </a:ln>
        </p:spPr>
      </p:pic>
      <p:pic>
        <p:nvPicPr>
          <p:cNvPr id="14" name="Picture 13">
            <a:extLst>
              <a:ext uri="{FF2B5EF4-FFF2-40B4-BE49-F238E27FC236}">
                <a16:creationId xmlns:a16="http://schemas.microsoft.com/office/drawing/2014/main" id="{D3D20F97-D18B-4FD6-B66F-D8589A8F87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81842" y="863292"/>
            <a:ext cx="4070756" cy="3827978"/>
          </a:xfrm>
          <a:prstGeom prst="rect">
            <a:avLst/>
          </a:prstGeom>
          <a:noFill/>
          <a:ln w="9525">
            <a:noFill/>
            <a:miter lim="800000"/>
            <a:headEnd/>
            <a:tailEnd/>
          </a:ln>
          <a:scene3d>
            <a:camera prst="orthographicFront"/>
            <a:lightRig rig="threePt" dir="t"/>
          </a:scene3d>
          <a:sp3d>
            <a:bevelT prst="angle"/>
          </a:sp3d>
          <a:extLst/>
        </p:spPr>
      </p:pic>
      <p:sp>
        <p:nvSpPr>
          <p:cNvPr id="4" name="Rectangle 3">
            <a:extLst>
              <a:ext uri="{FF2B5EF4-FFF2-40B4-BE49-F238E27FC236}">
                <a16:creationId xmlns:a16="http://schemas.microsoft.com/office/drawing/2014/main" id="{1D773D24-1C12-42E3-AB96-B8F1FACFE8A4}"/>
              </a:ext>
            </a:extLst>
          </p:cNvPr>
          <p:cNvSpPr/>
          <p:nvPr/>
        </p:nvSpPr>
        <p:spPr>
          <a:xfrm>
            <a:off x="1334094" y="4610036"/>
            <a:ext cx="3166251" cy="1323439"/>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Cristy Clouse</a:t>
            </a:r>
          </a:p>
          <a:p>
            <a:pPr algn="ctr"/>
            <a:r>
              <a:rPr lang="en-US" sz="4000" dirty="0">
                <a:ln w="0"/>
                <a:effectLst>
                  <a:outerShdw blurRad="38100" dist="19050" dir="2700000" algn="tl" rotWithShape="0">
                    <a:schemeClr val="dk1">
                      <a:alpha val="40000"/>
                    </a:schemeClr>
                  </a:outerShdw>
                </a:effectLst>
              </a:rPr>
              <a:t>Barbara Kelley</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6" name="Picture 5" descr="A close up of a sign&#10;&#10;Description generated with very high confidence">
            <a:extLst>
              <a:ext uri="{FF2B5EF4-FFF2-40B4-BE49-F238E27FC236}">
                <a16:creationId xmlns:a16="http://schemas.microsoft.com/office/drawing/2014/main" id="{4AB30A08-021B-45B0-8D2F-7539C5CC3BEB}"/>
              </a:ext>
            </a:extLst>
          </p:cNvPr>
          <p:cNvPicPr>
            <a:picLocks noChangeAspect="1"/>
          </p:cNvPicPr>
          <p:nvPr/>
        </p:nvPicPr>
        <p:blipFill>
          <a:blip r:embed="rId5"/>
          <a:stretch>
            <a:fillRect/>
          </a:stretch>
        </p:blipFill>
        <p:spPr>
          <a:xfrm>
            <a:off x="1334094" y="6086822"/>
            <a:ext cx="3056162" cy="676073"/>
          </a:xfrm>
          <a:prstGeom prst="rect">
            <a:avLst/>
          </a:prstGeom>
        </p:spPr>
      </p:pic>
      <p:sp>
        <p:nvSpPr>
          <p:cNvPr id="3" name="Rectangle 2">
            <a:extLst>
              <a:ext uri="{FF2B5EF4-FFF2-40B4-BE49-F238E27FC236}">
                <a16:creationId xmlns:a16="http://schemas.microsoft.com/office/drawing/2014/main" id="{4BCA829F-3143-42AA-B082-512883BDAD2C}"/>
              </a:ext>
            </a:extLst>
          </p:cNvPr>
          <p:cNvSpPr/>
          <p:nvPr/>
        </p:nvSpPr>
        <p:spPr>
          <a:xfrm>
            <a:off x="1669122" y="546844"/>
            <a:ext cx="2831223" cy="338554"/>
          </a:xfrm>
          <a:prstGeom prst="rect">
            <a:avLst/>
          </a:prstGeom>
        </p:spPr>
        <p:txBody>
          <a:bodyPr wrap="none">
            <a:spAutoFit/>
          </a:bodyPr>
          <a:lstStyle/>
          <a:p>
            <a:pPr algn="ctr" fontAlgn="base"/>
            <a:r>
              <a:rPr lang="en-US" sz="800" dirty="0">
                <a:latin typeface="Century Gothic" panose="020B0502020202020204" pitchFamily="34" charset="0"/>
                <a:ea typeface="Times New Roman" panose="02020603050405020304" pitchFamily="18" charset="0"/>
              </a:rPr>
              <a:t>Horner, R. H., Newton, J. S., Todd, A. W.,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B.,</a:t>
            </a:r>
          </a:p>
          <a:p>
            <a:pPr algn="ctr" fontAlgn="base"/>
            <a:r>
              <a:rPr lang="en-US" sz="800" dirty="0">
                <a:latin typeface="Century Gothic" panose="020B0502020202020204" pitchFamily="34" charset="0"/>
                <a:ea typeface="Times New Roman" panose="02020603050405020304" pitchFamily="18" charset="0"/>
              </a:rPr>
              <a:t>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K., Cusumano, D. L., &amp; Preston, A. I. (2015).</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113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294" y="-49121"/>
            <a:ext cx="11582400" cy="1292226"/>
          </a:xfrm>
        </p:spPr>
        <p:txBody>
          <a:bodyPr>
            <a:noAutofit/>
          </a:bodyPr>
          <a:lstStyle/>
          <a:p>
            <a:pPr algn="ctr"/>
            <a:r>
              <a:rPr lang="en-US" b="1" dirty="0">
                <a:solidFill>
                  <a:srgbClr val="008080"/>
                </a:solidFill>
              </a:rPr>
              <a:t>A + B = C</a:t>
            </a:r>
            <a:br>
              <a:rPr lang="en-US" dirty="0">
                <a:solidFill>
                  <a:srgbClr val="008080"/>
                </a:solidFill>
              </a:rPr>
            </a:br>
            <a:r>
              <a:rPr lang="en-US" b="1" i="1" dirty="0">
                <a:solidFill>
                  <a:srgbClr val="008080"/>
                </a:solidFill>
              </a:rPr>
              <a:t>A</a:t>
            </a:r>
            <a:r>
              <a:rPr lang="en-US" dirty="0">
                <a:solidFill>
                  <a:srgbClr val="008080"/>
                </a:solidFill>
              </a:rPr>
              <a:t>dult</a:t>
            </a:r>
            <a:r>
              <a:rPr lang="en-US" b="1" dirty="0">
                <a:solidFill>
                  <a:srgbClr val="008080"/>
                </a:solidFill>
              </a:rPr>
              <a:t> </a:t>
            </a:r>
            <a:r>
              <a:rPr lang="en-US" b="1" i="1" dirty="0">
                <a:solidFill>
                  <a:srgbClr val="008080"/>
                </a:solidFill>
              </a:rPr>
              <a:t>B</a:t>
            </a:r>
            <a:r>
              <a:rPr lang="en-US" dirty="0">
                <a:solidFill>
                  <a:srgbClr val="008080"/>
                </a:solidFill>
              </a:rPr>
              <a:t>ehaviors equal student</a:t>
            </a:r>
            <a:r>
              <a:rPr lang="en-US" b="1" dirty="0">
                <a:solidFill>
                  <a:srgbClr val="008080"/>
                </a:solidFill>
              </a:rPr>
              <a:t> </a:t>
            </a:r>
            <a:r>
              <a:rPr lang="en-US" b="1" i="1" dirty="0">
                <a:solidFill>
                  <a:srgbClr val="008080"/>
                </a:solidFill>
              </a:rPr>
              <a:t>C</a:t>
            </a:r>
            <a:r>
              <a:rPr lang="en-US" dirty="0">
                <a:solidFill>
                  <a:srgbClr val="008080"/>
                </a:solidFill>
              </a:rPr>
              <a:t>hange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97062727"/>
              </p:ext>
            </p:extLst>
          </p:nvPr>
        </p:nvGraphicFramePr>
        <p:xfrm>
          <a:off x="76200" y="1089025"/>
          <a:ext cx="12115800" cy="566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C29796DA-5BF6-4A92-AE2A-90E43A94BE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7807" y="2993571"/>
            <a:ext cx="1596386" cy="1596386"/>
          </a:xfrm>
          <a:prstGeom prst="rect">
            <a:avLst/>
          </a:prstGeom>
        </p:spPr>
      </p:pic>
      <p:sp>
        <p:nvSpPr>
          <p:cNvPr id="3" name="Rectangle 2">
            <a:extLst>
              <a:ext uri="{FF2B5EF4-FFF2-40B4-BE49-F238E27FC236}">
                <a16:creationId xmlns:a16="http://schemas.microsoft.com/office/drawing/2014/main" id="{8D4FD774-2471-40E4-9908-7600E65497E3}"/>
              </a:ext>
            </a:extLst>
          </p:cNvPr>
          <p:cNvSpPr/>
          <p:nvPr/>
        </p:nvSpPr>
        <p:spPr>
          <a:xfrm>
            <a:off x="5297807" y="3213699"/>
            <a:ext cx="1544012" cy="707886"/>
          </a:xfrm>
          <a:prstGeom prst="rect">
            <a:avLst/>
          </a:prstGeom>
          <a:noFill/>
        </p:spPr>
        <p:txBody>
          <a:bodyPr wrap="none" lIns="91440" tIns="45720" rIns="91440" bIns="45720">
            <a:spAutoFit/>
          </a:bodyPr>
          <a:lstStyle/>
          <a:p>
            <a:pPr algn="ctr"/>
            <a:r>
              <a:rPr lang="en-US" sz="4000" b="0" cap="none" spc="0" dirty="0">
                <a:ln w="0"/>
                <a:solidFill>
                  <a:schemeClr val="bg1"/>
                </a:solidFill>
                <a:effectLst>
                  <a:outerShdw blurRad="38100" dist="19050" dir="2700000" algn="tl" rotWithShape="0">
                    <a:schemeClr val="dk1">
                      <a:alpha val="40000"/>
                    </a:schemeClr>
                  </a:outerShdw>
                </a:effectLst>
              </a:rPr>
              <a:t>DATA</a:t>
            </a:r>
          </a:p>
        </p:txBody>
      </p:sp>
      <p:sp>
        <p:nvSpPr>
          <p:cNvPr id="7" name="Rectangle 6">
            <a:extLst>
              <a:ext uri="{FF2B5EF4-FFF2-40B4-BE49-F238E27FC236}">
                <a16:creationId xmlns:a16="http://schemas.microsoft.com/office/drawing/2014/main" id="{39F0EF5E-CE91-42C5-A55C-A82E8A752D8B}"/>
              </a:ext>
            </a:extLst>
          </p:cNvPr>
          <p:cNvSpPr/>
          <p:nvPr/>
        </p:nvSpPr>
        <p:spPr>
          <a:xfrm>
            <a:off x="2686850" y="4206849"/>
            <a:ext cx="6096000" cy="646331"/>
          </a:xfrm>
          <a:prstGeom prst="rect">
            <a:avLst/>
          </a:prstGeom>
        </p:spPr>
        <p:txBody>
          <a:bodyPr>
            <a:spAutoFit/>
          </a:bodyPr>
          <a:lstStyle/>
          <a:p>
            <a:pPr marL="342900" marR="0" lvl="0" indent="-342900">
              <a:spcBef>
                <a:spcPts val="0"/>
              </a:spcBef>
              <a:spcAft>
                <a:spcPts val="0"/>
              </a:spcAft>
              <a:buFont typeface="Symbol" panose="05050102010706020507" pitchFamily="18" charset="2"/>
              <a:buBlip>
                <a:blip r:embed="rId9"/>
              </a:buBlip>
            </a:pPr>
            <a:r>
              <a:rPr lang="en-US" b="1" dirty="0">
                <a:effectLst>
                  <a:outerShdw blurRad="38100" dist="19050" dir="2700000" algn="tl">
                    <a:schemeClr val="dk1">
                      <a:alpha val="40000"/>
                    </a:schemeClr>
                  </a:outerShdw>
                </a:effectLst>
                <a:latin typeface="Century Gothic" panose="020B0502020202020204" pitchFamily="34" charset="0"/>
                <a:ea typeface="Poor Richard" panose="02080502050505020702" pitchFamily="18" charset="0"/>
                <a:cs typeface="Times New Roman" panose="02020603050405020304" pitchFamily="18" charset="0"/>
              </a:rPr>
              <a:t>We made impact!</a:t>
            </a:r>
            <a:endParaRPr lang="en-US" sz="3200" b="1" dirty="0">
              <a:latin typeface="Poor Richard" panose="02080502050505020702" pitchFamily="18" charset="0"/>
              <a:ea typeface="Poor Richard" panose="02080502050505020702"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Blip>
                <a:blip r:embed="rId9"/>
              </a:buBlip>
            </a:pPr>
            <a:r>
              <a:rPr lang="en-US" b="1" dirty="0">
                <a:effectLst>
                  <a:outerShdw blurRad="38100" dist="19050" dir="2700000" algn="tl">
                    <a:schemeClr val="dk1">
                      <a:alpha val="40000"/>
                    </a:schemeClr>
                  </a:outerShdw>
                </a:effectLst>
                <a:latin typeface="Century Gothic" panose="020B0502020202020204" pitchFamily="34" charset="0"/>
                <a:ea typeface="Poor Richard" panose="02080502050505020702" pitchFamily="18" charset="0"/>
                <a:cs typeface="Times New Roman" panose="02020603050405020304" pitchFamily="18" charset="0"/>
              </a:rPr>
              <a:t>We got results!</a:t>
            </a:r>
            <a:endParaRPr lang="en-US" sz="3200" b="1" dirty="0">
              <a:effectLst/>
              <a:latin typeface="Poor Richard" panose="02080502050505020702" pitchFamily="18" charset="0"/>
              <a:ea typeface="Poor Richard" panose="02080502050505020702"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C231474-B89C-4293-B32E-0C6073C386B9}"/>
              </a:ext>
            </a:extLst>
          </p:cNvPr>
          <p:cNvSpPr/>
          <p:nvPr/>
        </p:nvSpPr>
        <p:spPr>
          <a:xfrm>
            <a:off x="7439425" y="4309407"/>
            <a:ext cx="2380770" cy="1477328"/>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Blip>
                <a:blip r:embed="rId9"/>
              </a:buBlip>
            </a:pPr>
            <a:r>
              <a:rPr lang="en-US" b="1" dirty="0">
                <a:latin typeface="Century Gothic" panose="020B0502020202020204" pitchFamily="34" charset="0"/>
                <a:ea typeface="Poor Richard" panose="02080502050505020702" pitchFamily="18" charset="0"/>
                <a:cs typeface="Calibri" panose="020F0502020204030204" pitchFamily="34" charset="0"/>
              </a:rPr>
              <a:t>We worked the plan the way it was designed.</a:t>
            </a:r>
            <a:endParaRPr lang="en-US" sz="3200" b="1" dirty="0">
              <a:latin typeface="Poor Richard" panose="02080502050505020702" pitchFamily="18" charset="0"/>
              <a:ea typeface="Poor Richard" panose="02080502050505020702"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Blip>
                <a:blip r:embed="rId9"/>
              </a:buBlip>
            </a:pPr>
            <a:r>
              <a:rPr lang="en-US" b="1" dirty="0">
                <a:latin typeface="Century Gothic" panose="020B0502020202020204" pitchFamily="34" charset="0"/>
                <a:ea typeface="Poor Richard" panose="02080502050505020702" pitchFamily="18" charset="0"/>
                <a:cs typeface="Calibri" panose="020F0502020204030204" pitchFamily="34" charset="0"/>
              </a:rPr>
              <a:t>We gave it our best effort!</a:t>
            </a:r>
            <a:endParaRPr lang="en-US" sz="3200" b="1" dirty="0">
              <a:effectLst/>
              <a:latin typeface="Poor Richard" panose="02080502050505020702" pitchFamily="18" charset="0"/>
              <a:ea typeface="Poor Richard" panose="02080502050505020702" pitchFamily="18" charset="0"/>
              <a:cs typeface="Times New Roman" panose="02020603050405020304" pitchFamily="18" charset="0"/>
            </a:endParaRPr>
          </a:p>
        </p:txBody>
      </p:sp>
    </p:spTree>
    <p:extLst>
      <p:ext uri="{BB962C8B-B14F-4D97-AF65-F5344CB8AC3E}">
        <p14:creationId xmlns:p14="http://schemas.microsoft.com/office/powerpoint/2010/main" val="2003893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956618093"/>
              </p:ext>
            </p:extLst>
          </p:nvPr>
        </p:nvGraphicFramePr>
        <p:xfrm>
          <a:off x="2668190" y="1702120"/>
          <a:ext cx="7127082" cy="4754880"/>
        </p:xfrm>
        <a:graphic>
          <a:graphicData uri="http://schemas.openxmlformats.org/drawingml/2006/table">
            <a:tbl>
              <a:tblPr firstRow="1" bandRow="1">
                <a:tableStyleId>{BDBED569-4797-4DF1-A0F4-6AAB3CD982D8}</a:tableStyleId>
              </a:tblPr>
              <a:tblGrid>
                <a:gridCol w="3563541">
                  <a:extLst>
                    <a:ext uri="{9D8B030D-6E8A-4147-A177-3AD203B41FA5}">
                      <a16:colId xmlns:a16="http://schemas.microsoft.com/office/drawing/2014/main" val="20000"/>
                    </a:ext>
                  </a:extLst>
                </a:gridCol>
                <a:gridCol w="3563541">
                  <a:extLst>
                    <a:ext uri="{9D8B030D-6E8A-4147-A177-3AD203B41FA5}">
                      <a16:colId xmlns:a16="http://schemas.microsoft.com/office/drawing/2014/main" val="20001"/>
                    </a:ext>
                  </a:extLst>
                </a:gridCol>
              </a:tblGrid>
              <a:tr h="620950">
                <a:tc>
                  <a:txBody>
                    <a:bodyPr/>
                    <a:lstStyle/>
                    <a:p>
                      <a:pPr algn="ctr"/>
                      <a:r>
                        <a:rPr lang="en-US" sz="3600" dirty="0"/>
                        <a:t>Lucky</a:t>
                      </a:r>
                    </a:p>
                  </a:txBody>
                  <a:tcPr marL="68580" marR="68580" anchor="ctr"/>
                </a:tc>
                <a:tc>
                  <a:txBody>
                    <a:bodyPr/>
                    <a:lstStyle/>
                    <a:p>
                      <a:pPr algn="ctr"/>
                      <a:r>
                        <a:rPr lang="en-US" sz="3600" dirty="0"/>
                        <a:t>Sustaining</a:t>
                      </a:r>
                    </a:p>
                  </a:txBody>
                  <a:tcPr marL="68580" marR="68580" anchor="ctr"/>
                </a:tc>
                <a:extLst>
                  <a:ext uri="{0D108BD9-81ED-4DB2-BD59-A6C34878D82A}">
                    <a16:rowId xmlns:a16="http://schemas.microsoft.com/office/drawing/2014/main" val="10000"/>
                  </a:ext>
                </a:extLst>
              </a:tr>
              <a:tr h="1722726">
                <a:tc>
                  <a:txBody>
                    <a:bodyPr/>
                    <a:lstStyle/>
                    <a:p>
                      <a:pPr algn="ctr"/>
                      <a:r>
                        <a:rPr lang="en-US" sz="1800" b="1" dirty="0">
                          <a:latin typeface="Century Gothic" panose="020B0502020202020204" pitchFamily="34" charset="0"/>
                        </a:rPr>
                        <a:t>Positive outcomes, low understanding</a:t>
                      </a:r>
                      <a:r>
                        <a:rPr lang="en-US" sz="1800" b="1" baseline="0" dirty="0">
                          <a:latin typeface="Century Gothic" panose="020B0502020202020204" pitchFamily="34" charset="0"/>
                        </a:rPr>
                        <a:t> of how they were achieved</a:t>
                      </a:r>
                    </a:p>
                    <a:p>
                      <a:pPr algn="ctr"/>
                      <a:endParaRPr lang="en-US" sz="1800" b="1" baseline="0" dirty="0">
                        <a:latin typeface="Century Gothic" panose="020B0502020202020204" pitchFamily="34" charset="0"/>
                      </a:endParaRPr>
                    </a:p>
                    <a:p>
                      <a:pPr algn="ctr"/>
                      <a:r>
                        <a:rPr lang="en-US" sz="1800" b="1" i="1" baseline="0" dirty="0">
                          <a:latin typeface="Century Gothic" panose="020B0502020202020204" pitchFamily="34" charset="0"/>
                        </a:rPr>
                        <a:t>Replication of success is unlikely</a:t>
                      </a:r>
                      <a:endParaRPr lang="en-US" sz="1800" b="1" i="1" dirty="0">
                        <a:latin typeface="Century Gothic" panose="020B0502020202020204" pitchFamily="34" charset="0"/>
                      </a:endParaRPr>
                    </a:p>
                  </a:txBody>
                  <a:tcPr marL="68580" marR="68580" anchor="ctr"/>
                </a:tc>
                <a:tc>
                  <a:txBody>
                    <a:bodyPr/>
                    <a:lstStyle/>
                    <a:p>
                      <a:pPr algn="ctr"/>
                      <a:r>
                        <a:rPr lang="en-US" sz="1800" b="1" dirty="0">
                          <a:latin typeface="Century Gothic" panose="020B0502020202020204" pitchFamily="34" charset="0"/>
                        </a:rPr>
                        <a:t>Positive outcomes, high understanding of how they were achieved</a:t>
                      </a:r>
                    </a:p>
                    <a:p>
                      <a:pPr algn="ctr"/>
                      <a:endParaRPr lang="en-US" sz="1800" b="1" dirty="0">
                        <a:latin typeface="Century Gothic" panose="020B0502020202020204" pitchFamily="34" charset="0"/>
                      </a:endParaRPr>
                    </a:p>
                    <a:p>
                      <a:pPr algn="ctr"/>
                      <a:r>
                        <a:rPr lang="en-US" sz="1800" b="1" i="1" dirty="0">
                          <a:latin typeface="Century Gothic" panose="020B0502020202020204" pitchFamily="34" charset="0"/>
                        </a:rPr>
                        <a:t>Replication of success likely</a:t>
                      </a:r>
                    </a:p>
                  </a:txBody>
                  <a:tcPr marL="68580" marR="68580" anchor="ctr"/>
                </a:tc>
                <a:extLst>
                  <a:ext uri="{0D108BD9-81ED-4DB2-BD59-A6C34878D82A}">
                    <a16:rowId xmlns:a16="http://schemas.microsoft.com/office/drawing/2014/main" val="10001"/>
                  </a:ext>
                </a:extLst>
              </a:tr>
              <a:tr h="620950">
                <a:tc>
                  <a:txBody>
                    <a:bodyPr/>
                    <a:lstStyle/>
                    <a:p>
                      <a:pPr algn="ctr"/>
                      <a:r>
                        <a:rPr lang="en-US" sz="3600" b="1" dirty="0"/>
                        <a:t>Losing Ground</a:t>
                      </a:r>
                    </a:p>
                  </a:txBody>
                  <a:tcPr marL="68580" marR="68580" anchor="ctr"/>
                </a:tc>
                <a:tc>
                  <a:txBody>
                    <a:bodyPr/>
                    <a:lstStyle/>
                    <a:p>
                      <a:pPr algn="ctr"/>
                      <a:r>
                        <a:rPr lang="en-US" sz="3600" b="1" dirty="0"/>
                        <a:t>Learning</a:t>
                      </a:r>
                    </a:p>
                  </a:txBody>
                  <a:tcPr marL="68580" marR="68580" anchor="ctr"/>
                </a:tc>
                <a:extLst>
                  <a:ext uri="{0D108BD9-81ED-4DB2-BD59-A6C34878D82A}">
                    <a16:rowId xmlns:a16="http://schemas.microsoft.com/office/drawing/2014/main" val="10002"/>
                  </a:ext>
                </a:extLst>
              </a:tr>
              <a:tr h="1683574">
                <a:tc>
                  <a:txBody>
                    <a:bodyPr/>
                    <a:lstStyle/>
                    <a:p>
                      <a:pPr algn="ctr"/>
                      <a:r>
                        <a:rPr lang="en-US" sz="1800" b="1" dirty="0">
                          <a:latin typeface="Century Gothic" panose="020B0502020202020204" pitchFamily="34" charset="0"/>
                        </a:rPr>
                        <a:t>Undesired</a:t>
                      </a:r>
                      <a:r>
                        <a:rPr lang="en-US" sz="1800" b="1" baseline="0" dirty="0">
                          <a:latin typeface="Century Gothic" panose="020B0502020202020204" pitchFamily="34" charset="0"/>
                        </a:rPr>
                        <a:t> outcomes, low understanding of how they were achieved</a:t>
                      </a:r>
                    </a:p>
                    <a:p>
                      <a:pPr algn="ctr"/>
                      <a:endParaRPr lang="en-US" sz="1800" b="1" baseline="0" dirty="0">
                        <a:latin typeface="Century Gothic" panose="020B0502020202020204" pitchFamily="34" charset="0"/>
                      </a:endParaRPr>
                    </a:p>
                    <a:p>
                      <a:pPr algn="ctr"/>
                      <a:r>
                        <a:rPr lang="en-US" sz="1800" b="1" i="1" baseline="0" dirty="0">
                          <a:latin typeface="Century Gothic" panose="020B0502020202020204" pitchFamily="34" charset="0"/>
                        </a:rPr>
                        <a:t>Replication of failure likely</a:t>
                      </a:r>
                      <a:endParaRPr lang="en-US" sz="1800" b="1" i="1" dirty="0">
                        <a:latin typeface="Century Gothic" panose="020B0502020202020204" pitchFamily="34" charset="0"/>
                      </a:endParaRPr>
                    </a:p>
                  </a:txBody>
                  <a:tcPr marL="68580" marR="68580" anchor="ctr"/>
                </a:tc>
                <a:tc>
                  <a:txBody>
                    <a:bodyPr/>
                    <a:lstStyle/>
                    <a:p>
                      <a:pPr algn="ctr"/>
                      <a:r>
                        <a:rPr lang="en-US" sz="1800" b="1" dirty="0">
                          <a:latin typeface="Century Gothic" panose="020B0502020202020204" pitchFamily="34" charset="0"/>
                        </a:rPr>
                        <a:t>Undesired outcomes, high understanding of how they were achieved</a:t>
                      </a:r>
                    </a:p>
                    <a:p>
                      <a:pPr algn="ctr"/>
                      <a:endParaRPr lang="en-US" sz="1800" b="1" dirty="0">
                        <a:latin typeface="Century Gothic" panose="020B0502020202020204" pitchFamily="34" charset="0"/>
                      </a:endParaRPr>
                    </a:p>
                    <a:p>
                      <a:pPr algn="ctr"/>
                      <a:r>
                        <a:rPr lang="en-US" sz="1800" b="1" i="1" dirty="0">
                          <a:latin typeface="Century Gothic" panose="020B0502020202020204" pitchFamily="34" charset="0"/>
                        </a:rPr>
                        <a:t>Replication</a:t>
                      </a:r>
                      <a:r>
                        <a:rPr lang="en-US" sz="1800" b="1" i="1" baseline="0" dirty="0">
                          <a:latin typeface="Century Gothic" panose="020B0502020202020204" pitchFamily="34" charset="0"/>
                        </a:rPr>
                        <a:t> of mistakes unlikely</a:t>
                      </a:r>
                      <a:endParaRPr lang="en-US" sz="1800" b="1" i="1" dirty="0">
                        <a:latin typeface="Century Gothic" panose="020B0502020202020204" pitchFamily="34" charset="0"/>
                      </a:endParaRPr>
                    </a:p>
                  </a:txBody>
                  <a:tcPr marL="68580" marR="68580" anchor="ctr"/>
                </a:tc>
                <a:extLst>
                  <a:ext uri="{0D108BD9-81ED-4DB2-BD59-A6C34878D82A}">
                    <a16:rowId xmlns:a16="http://schemas.microsoft.com/office/drawing/2014/main" val="10003"/>
                  </a:ext>
                </a:extLst>
              </a:tr>
            </a:tbl>
          </a:graphicData>
        </a:graphic>
      </p:graphicFrame>
      <p:sp>
        <p:nvSpPr>
          <p:cNvPr id="15" name="TextBox 14"/>
          <p:cNvSpPr txBox="1"/>
          <p:nvPr/>
        </p:nvSpPr>
        <p:spPr>
          <a:xfrm rot="16200000">
            <a:off x="-295880" y="3897791"/>
            <a:ext cx="5246137" cy="461665"/>
          </a:xfrm>
          <a:prstGeom prst="rect">
            <a:avLst/>
          </a:prstGeom>
          <a:noFill/>
        </p:spPr>
        <p:txBody>
          <a:bodyPr wrap="square" rtlCol="0">
            <a:spAutoFit/>
          </a:bodyPr>
          <a:lstStyle/>
          <a:p>
            <a:pPr algn="ctr"/>
            <a:r>
              <a:rPr lang="en-US" sz="2400" b="1" dirty="0">
                <a:solidFill>
                  <a:schemeClr val="accent5"/>
                </a:solidFill>
              </a:rPr>
              <a:t>Outcomes</a:t>
            </a:r>
            <a:endParaRPr lang="en-US" sz="2800" b="1" i="1" dirty="0">
              <a:solidFill>
                <a:schemeClr val="accent5"/>
              </a:solidFill>
            </a:endParaRPr>
          </a:p>
        </p:txBody>
      </p:sp>
      <p:cxnSp>
        <p:nvCxnSpPr>
          <p:cNvPr id="8" name="Straight Arrow Connector 7"/>
          <p:cNvCxnSpPr/>
          <p:nvPr/>
        </p:nvCxnSpPr>
        <p:spPr>
          <a:xfrm>
            <a:off x="2327188" y="4942890"/>
            <a:ext cx="0" cy="141282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flipV="1">
            <a:off x="2393325" y="1505555"/>
            <a:ext cx="0" cy="176212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nvGrpSpPr>
          <p:cNvPr id="3" name="Group 2"/>
          <p:cNvGrpSpPr/>
          <p:nvPr/>
        </p:nvGrpSpPr>
        <p:grpSpPr>
          <a:xfrm>
            <a:off x="2811386" y="6396335"/>
            <a:ext cx="6712424" cy="461665"/>
            <a:chOff x="1470451" y="6357359"/>
            <a:chExt cx="8949899" cy="461665"/>
          </a:xfrm>
        </p:grpSpPr>
        <p:sp>
          <p:nvSpPr>
            <p:cNvPr id="14" name="TextBox 13"/>
            <p:cNvSpPr txBox="1"/>
            <p:nvPr/>
          </p:nvSpPr>
          <p:spPr>
            <a:xfrm>
              <a:off x="3369525" y="6357359"/>
              <a:ext cx="5246137" cy="461665"/>
            </a:xfrm>
            <a:prstGeom prst="rect">
              <a:avLst/>
            </a:prstGeom>
            <a:noFill/>
          </p:spPr>
          <p:txBody>
            <a:bodyPr wrap="square" rtlCol="0">
              <a:spAutoFit/>
            </a:bodyPr>
            <a:lstStyle/>
            <a:p>
              <a:pPr algn="ctr"/>
              <a:r>
                <a:rPr lang="en-US" sz="2400" b="1" dirty="0">
                  <a:solidFill>
                    <a:schemeClr val="accent5"/>
                  </a:solidFill>
                </a:rPr>
                <a:t>Fidelity</a:t>
              </a:r>
              <a:endParaRPr lang="en-US" sz="2800" b="1" i="1" dirty="0">
                <a:solidFill>
                  <a:schemeClr val="accent5"/>
                </a:solidFill>
              </a:endParaRPr>
            </a:p>
          </p:txBody>
        </p:sp>
        <p:cxnSp>
          <p:nvCxnSpPr>
            <p:cNvPr id="11" name="Straight Arrow Connector 10"/>
            <p:cNvCxnSpPr/>
            <p:nvPr/>
          </p:nvCxnSpPr>
          <p:spPr>
            <a:xfrm>
              <a:off x="6581775" y="6613592"/>
              <a:ext cx="3838575"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3" name="Straight Arrow Connector 12"/>
            <p:cNvCxnSpPr/>
            <p:nvPr/>
          </p:nvCxnSpPr>
          <p:spPr>
            <a:xfrm flipH="1">
              <a:off x="1470451" y="6588191"/>
              <a:ext cx="3920699"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sp>
        <p:nvSpPr>
          <p:cNvPr id="19" name="Rectangle 18"/>
          <p:cNvSpPr/>
          <p:nvPr/>
        </p:nvSpPr>
        <p:spPr>
          <a:xfrm>
            <a:off x="6313337" y="1697399"/>
            <a:ext cx="3521869" cy="2382161"/>
          </a:xfrm>
          <a:prstGeom prst="rect">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0" name="Picture 2" descr="C:\Users\kmorris\Desktop\Seattle\Kelsey's circl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118" y="344184"/>
            <a:ext cx="1838209" cy="194356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idx="4294967295"/>
          </p:nvPr>
        </p:nvSpPr>
        <p:spPr>
          <a:xfrm>
            <a:off x="87148" y="567736"/>
            <a:ext cx="12231688" cy="1457325"/>
          </a:xfrm>
        </p:spPr>
        <p:txBody>
          <a:bodyPr>
            <a:noAutofit/>
          </a:bodyPr>
          <a:lstStyle/>
          <a:p>
            <a:pPr algn="ctr"/>
            <a:r>
              <a:rPr lang="en-US" sz="6600" b="1" dirty="0">
                <a:solidFill>
                  <a:schemeClr val="tx1"/>
                </a:solidFill>
                <a:latin typeface="Poor Richard" panose="02080502050505020702" pitchFamily="18" charset="0"/>
              </a:rPr>
              <a:t>Connecting </a:t>
            </a:r>
            <a:br>
              <a:rPr lang="en-US" sz="6600" b="1" dirty="0">
                <a:solidFill>
                  <a:schemeClr val="tx1"/>
                </a:solidFill>
                <a:latin typeface="Poor Richard" panose="02080502050505020702" pitchFamily="18" charset="0"/>
              </a:rPr>
            </a:br>
            <a:r>
              <a:rPr lang="en-US" sz="6600" b="1" dirty="0">
                <a:solidFill>
                  <a:schemeClr val="tx1"/>
                </a:solidFill>
                <a:latin typeface="Poor Richard" panose="02080502050505020702" pitchFamily="18" charset="0"/>
              </a:rPr>
              <a:t>Outcomes &amp; Fidelity</a:t>
            </a:r>
            <a:br>
              <a:rPr lang="en-US" sz="6000" i="1" dirty="0">
                <a:solidFill>
                  <a:schemeClr val="tx2"/>
                </a:solidFill>
                <a:latin typeface="Poor Richard" panose="02080502050505020702" pitchFamily="18" charset="0"/>
              </a:rPr>
            </a:br>
            <a:endParaRPr lang="en-US" sz="6000" dirty="0">
              <a:latin typeface="Poor Richard" panose="02080502050505020702" pitchFamily="18" charset="0"/>
            </a:endParaRPr>
          </a:p>
        </p:txBody>
      </p:sp>
      <p:pic>
        <p:nvPicPr>
          <p:cNvPr id="22" name="Picture 2" descr="C:\Users\kmorris\Desktop\Seattle\Kelsey's circles.png">
            <a:extLst>
              <a:ext uri="{FF2B5EF4-FFF2-40B4-BE49-F238E27FC236}">
                <a16:creationId xmlns:a16="http://schemas.microsoft.com/office/drawing/2014/main" id="{352515D8-E055-4EE3-8531-937747C37D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4532" y="250544"/>
            <a:ext cx="1838209" cy="194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13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CBD49C5-D5CB-4B7A-81AF-B864959A18E4}"/>
              </a:ext>
            </a:extLst>
          </p:cNvPr>
          <p:cNvSpPr/>
          <p:nvPr/>
        </p:nvSpPr>
        <p:spPr>
          <a:xfrm>
            <a:off x="84343" y="609246"/>
            <a:ext cx="2723151" cy="4739759"/>
          </a:xfrm>
          <a:prstGeom prst="rect">
            <a:avLst/>
          </a:prstGeom>
          <a:noFill/>
        </p:spPr>
        <p:txBody>
          <a:bodyPr wrap="square" lIns="91440" tIns="45720" rIns="91440" bIns="45720">
            <a:spAutoFit/>
          </a:bodyPr>
          <a:lstStyle/>
          <a:p>
            <a:pPr algn="ctr"/>
            <a:endParaRPr lang="en-US" sz="3200" dirty="0">
              <a:ln w="0"/>
              <a:solidFill>
                <a:schemeClr val="accent1"/>
              </a:solidFill>
              <a:effectLst>
                <a:outerShdw blurRad="38100" dist="25400" dir="5400000" algn="ctr" rotWithShape="0">
                  <a:srgbClr val="6E747A">
                    <a:alpha val="43000"/>
                  </a:srgbClr>
                </a:outerShdw>
              </a:effectLst>
            </a:endParaRPr>
          </a:p>
          <a:p>
            <a:pPr algn="ctr"/>
            <a:r>
              <a:rPr lang="en-US" sz="5400" b="1" cap="none" spc="0" dirty="0">
                <a:ln w="0">
                  <a:solidFill>
                    <a:schemeClr val="accent6"/>
                  </a:solidFill>
                </a:ln>
                <a:solidFill>
                  <a:schemeClr val="accent1"/>
                </a:solidFill>
                <a:effectLst>
                  <a:outerShdw blurRad="38100" dist="25400" dir="5400000" algn="ctr" rotWithShape="0">
                    <a:srgbClr val="6E747A">
                      <a:alpha val="43000"/>
                    </a:srgbClr>
                  </a:outerShdw>
                </a:effectLst>
              </a:rPr>
              <a:t>Team Initiated Problem Solving Model</a:t>
            </a:r>
          </a:p>
        </p:txBody>
      </p:sp>
      <p:sp>
        <p:nvSpPr>
          <p:cNvPr id="2" name="Oval 1"/>
          <p:cNvSpPr/>
          <p:nvPr/>
        </p:nvSpPr>
        <p:spPr>
          <a:xfrm>
            <a:off x="2777661" y="113319"/>
            <a:ext cx="7132638" cy="6765925"/>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077" name="Oval 5"/>
          <p:cNvSpPr>
            <a:spLocks noChangeArrowheads="1"/>
          </p:cNvSpPr>
          <p:nvPr/>
        </p:nvSpPr>
        <p:spPr bwMode="auto">
          <a:xfrm>
            <a:off x="5254625" y="434340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Implement </a:t>
            </a:r>
          </a:p>
          <a:p>
            <a:pPr algn="ctr">
              <a:defRPr/>
            </a:pPr>
            <a:r>
              <a:rPr lang="en-US" sz="1400" dirty="0">
                <a:solidFill>
                  <a:prstClr val="black"/>
                </a:solidFill>
              </a:rPr>
              <a:t>Solution with </a:t>
            </a:r>
          </a:p>
          <a:p>
            <a:pPr algn="ctr">
              <a:defRPr/>
            </a:pPr>
            <a:r>
              <a:rPr lang="en-US" sz="1400" dirty="0">
                <a:solidFill>
                  <a:prstClr val="black"/>
                </a:solidFill>
              </a:rPr>
              <a:t>High Integrity</a:t>
            </a:r>
          </a:p>
        </p:txBody>
      </p:sp>
      <p:sp>
        <p:nvSpPr>
          <p:cNvPr id="3079" name="Oval 7"/>
          <p:cNvSpPr>
            <a:spLocks noChangeArrowheads="1"/>
          </p:cNvSpPr>
          <p:nvPr/>
        </p:nvSpPr>
        <p:spPr bwMode="auto">
          <a:xfrm>
            <a:off x="7408489" y="1400563"/>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Identify </a:t>
            </a:r>
          </a:p>
          <a:p>
            <a:pPr algn="ctr">
              <a:defRPr/>
            </a:pPr>
            <a:r>
              <a:rPr lang="en-US" sz="1400" dirty="0">
                <a:solidFill>
                  <a:prstClr val="black"/>
                </a:solidFill>
              </a:rPr>
              <a:t>Goal for Change</a:t>
            </a:r>
          </a:p>
        </p:txBody>
      </p:sp>
      <p:sp>
        <p:nvSpPr>
          <p:cNvPr id="3080" name="Oval 8"/>
          <p:cNvSpPr>
            <a:spLocks noChangeArrowheads="1"/>
          </p:cNvSpPr>
          <p:nvPr/>
        </p:nvSpPr>
        <p:spPr bwMode="auto">
          <a:xfrm>
            <a:off x="5227638" y="30480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Identify Problem</a:t>
            </a:r>
          </a:p>
          <a:p>
            <a:pPr algn="ctr">
              <a:defRPr/>
            </a:pPr>
            <a:r>
              <a:rPr lang="en-US" sz="1400" dirty="0">
                <a:solidFill>
                  <a:prstClr val="black"/>
                </a:solidFill>
              </a:rPr>
              <a:t>with</a:t>
            </a:r>
          </a:p>
          <a:p>
            <a:pPr algn="ctr">
              <a:defRPr/>
            </a:pPr>
            <a:r>
              <a:rPr lang="en-US" sz="1400" dirty="0">
                <a:solidFill>
                  <a:prstClr val="black"/>
                </a:solidFill>
              </a:rPr>
              <a:t>Precision</a:t>
            </a:r>
          </a:p>
        </p:txBody>
      </p:sp>
      <p:sp>
        <p:nvSpPr>
          <p:cNvPr id="3081" name="Oval 9"/>
          <p:cNvSpPr>
            <a:spLocks noChangeArrowheads="1"/>
          </p:cNvSpPr>
          <p:nvPr/>
        </p:nvSpPr>
        <p:spPr bwMode="auto">
          <a:xfrm>
            <a:off x="3238500" y="3452813"/>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Monitor Impact</a:t>
            </a:r>
          </a:p>
          <a:p>
            <a:pPr algn="ctr">
              <a:defRPr/>
            </a:pPr>
            <a:r>
              <a:rPr lang="en-US" sz="1400" dirty="0">
                <a:solidFill>
                  <a:prstClr val="black"/>
                </a:solidFill>
              </a:rPr>
              <a:t>of Solution and</a:t>
            </a:r>
          </a:p>
          <a:p>
            <a:pPr algn="ctr">
              <a:defRPr/>
            </a:pPr>
            <a:r>
              <a:rPr lang="en-US" sz="1400" dirty="0">
                <a:solidFill>
                  <a:prstClr val="black"/>
                </a:solidFill>
              </a:rPr>
              <a:t>Compare </a:t>
            </a:r>
          </a:p>
          <a:p>
            <a:pPr algn="ctr">
              <a:defRPr/>
            </a:pPr>
            <a:r>
              <a:rPr lang="en-US" sz="1400" dirty="0">
                <a:solidFill>
                  <a:prstClr val="black"/>
                </a:solidFill>
              </a:rPr>
              <a:t>against Goal</a:t>
            </a:r>
          </a:p>
        </p:txBody>
      </p:sp>
      <p:sp>
        <p:nvSpPr>
          <p:cNvPr id="3082" name="Oval 10"/>
          <p:cNvSpPr>
            <a:spLocks noChangeArrowheads="1"/>
          </p:cNvSpPr>
          <p:nvPr/>
        </p:nvSpPr>
        <p:spPr bwMode="auto">
          <a:xfrm>
            <a:off x="3341688" y="137795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Make Summative</a:t>
            </a:r>
          </a:p>
          <a:p>
            <a:pPr algn="ctr">
              <a:defRPr/>
            </a:pPr>
            <a:r>
              <a:rPr lang="en-US" sz="1400" dirty="0">
                <a:solidFill>
                  <a:prstClr val="black"/>
                </a:solidFill>
              </a:rPr>
              <a:t>Evaluation</a:t>
            </a:r>
          </a:p>
          <a:p>
            <a:pPr algn="ctr">
              <a:defRPr/>
            </a:pPr>
            <a:r>
              <a:rPr lang="en-US" sz="1400" dirty="0">
                <a:solidFill>
                  <a:prstClr val="black"/>
                </a:solidFill>
              </a:rPr>
              <a:t>Decision</a:t>
            </a:r>
          </a:p>
        </p:txBody>
      </p:sp>
      <p:sp>
        <p:nvSpPr>
          <p:cNvPr id="2056" name="Rectangle 15"/>
          <p:cNvSpPr>
            <a:spLocks noChangeArrowheads="1"/>
          </p:cNvSpPr>
          <p:nvPr/>
        </p:nvSpPr>
        <p:spPr bwMode="auto">
          <a:xfrm>
            <a:off x="5227638" y="6257925"/>
            <a:ext cx="2019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600" b="1" dirty="0">
                <a:solidFill>
                  <a:schemeClr val="bg1"/>
                </a:solidFill>
                <a:latin typeface="News Gothic MT"/>
              </a:rPr>
              <a:t>Meeting</a:t>
            </a:r>
          </a:p>
          <a:p>
            <a:pPr algn="ctr"/>
            <a:r>
              <a:rPr lang="en-US" sz="1600" b="1" dirty="0">
                <a:solidFill>
                  <a:schemeClr val="bg1"/>
                </a:solidFill>
                <a:latin typeface="News Gothic MT"/>
              </a:rPr>
              <a:t>Foundations</a:t>
            </a:r>
          </a:p>
        </p:txBody>
      </p:sp>
      <p:sp>
        <p:nvSpPr>
          <p:cNvPr id="29" name="Oval 7"/>
          <p:cNvSpPr>
            <a:spLocks noChangeArrowheads="1"/>
          </p:cNvSpPr>
          <p:nvPr/>
        </p:nvSpPr>
        <p:spPr bwMode="auto">
          <a:xfrm>
            <a:off x="7400925" y="360045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Identify</a:t>
            </a:r>
          </a:p>
          <a:p>
            <a:pPr algn="ctr">
              <a:defRPr/>
            </a:pPr>
            <a:r>
              <a:rPr lang="en-US" sz="1400" dirty="0">
                <a:solidFill>
                  <a:prstClr val="black"/>
                </a:solidFill>
              </a:rPr>
              <a:t>Solution and </a:t>
            </a:r>
          </a:p>
          <a:p>
            <a:pPr algn="ctr">
              <a:defRPr/>
            </a:pPr>
            <a:r>
              <a:rPr lang="en-US" sz="1400" dirty="0">
                <a:solidFill>
                  <a:prstClr val="black"/>
                </a:solidFill>
              </a:rPr>
              <a:t>Create</a:t>
            </a:r>
          </a:p>
          <a:p>
            <a:pPr algn="ctr">
              <a:defRPr/>
            </a:pPr>
            <a:r>
              <a:rPr lang="en-US" sz="1400" dirty="0">
                <a:solidFill>
                  <a:prstClr val="black"/>
                </a:solidFill>
              </a:rPr>
              <a:t>Implementation </a:t>
            </a:r>
          </a:p>
          <a:p>
            <a:pPr algn="ctr">
              <a:defRPr/>
            </a:pPr>
            <a:r>
              <a:rPr lang="en-US" sz="1400" dirty="0">
                <a:solidFill>
                  <a:prstClr val="black"/>
                </a:solidFill>
              </a:rPr>
              <a:t>Plan with </a:t>
            </a:r>
          </a:p>
          <a:p>
            <a:pPr algn="ctr">
              <a:defRPr/>
            </a:pPr>
            <a:r>
              <a:rPr lang="en-US" sz="1400" dirty="0">
                <a:solidFill>
                  <a:prstClr val="black"/>
                </a:solidFill>
              </a:rPr>
              <a:t>Contextual Fit</a:t>
            </a:r>
          </a:p>
        </p:txBody>
      </p:sp>
      <p:sp>
        <p:nvSpPr>
          <p:cNvPr id="4" name="Hexagon 3"/>
          <p:cNvSpPr/>
          <p:nvPr/>
        </p:nvSpPr>
        <p:spPr>
          <a:xfrm>
            <a:off x="5329239" y="2474913"/>
            <a:ext cx="1755775" cy="1568450"/>
          </a:xfrm>
          <a:prstGeom prst="hexagon">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002060"/>
                </a:solidFill>
              </a:rPr>
              <a:t>Collect and Use Data</a:t>
            </a:r>
          </a:p>
        </p:txBody>
      </p:sp>
      <p:sp>
        <p:nvSpPr>
          <p:cNvPr id="5" name="Right Arrow 4"/>
          <p:cNvSpPr/>
          <p:nvPr/>
        </p:nvSpPr>
        <p:spPr>
          <a:xfrm rot="1779815">
            <a:off x="7204075" y="1143001"/>
            <a:ext cx="533400" cy="168275"/>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4" name="Right Arrow 33"/>
          <p:cNvSpPr/>
          <p:nvPr/>
        </p:nvSpPr>
        <p:spPr>
          <a:xfrm rot="5400000">
            <a:off x="8804275" y="3305175"/>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7" name="Right Arrow 36"/>
          <p:cNvSpPr/>
          <p:nvPr/>
        </p:nvSpPr>
        <p:spPr>
          <a:xfrm rot="9767626">
            <a:off x="7243763" y="5424488"/>
            <a:ext cx="533400" cy="152400"/>
          </a:xfrm>
          <a:prstGeom prst="rightArrow">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0" name="Right Arrow 39"/>
          <p:cNvSpPr/>
          <p:nvPr/>
        </p:nvSpPr>
        <p:spPr>
          <a:xfrm rot="12717604">
            <a:off x="4530725" y="5410200"/>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3" name="Right Arrow 42"/>
          <p:cNvSpPr/>
          <p:nvPr/>
        </p:nvSpPr>
        <p:spPr>
          <a:xfrm rot="16373633">
            <a:off x="3195638" y="3182938"/>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4" name="Right Arrow 43"/>
          <p:cNvSpPr/>
          <p:nvPr/>
        </p:nvSpPr>
        <p:spPr>
          <a:xfrm rot="20278685">
            <a:off x="4587875" y="1150938"/>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 name="Up-Down Arrow 5"/>
          <p:cNvSpPr/>
          <p:nvPr/>
        </p:nvSpPr>
        <p:spPr>
          <a:xfrm>
            <a:off x="6135688" y="2178050"/>
            <a:ext cx="152400" cy="228600"/>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5" name="Up-Down Arrow 44"/>
          <p:cNvSpPr/>
          <p:nvPr/>
        </p:nvSpPr>
        <p:spPr>
          <a:xfrm>
            <a:off x="6135688" y="4079875"/>
            <a:ext cx="152400" cy="228600"/>
          </a:xfrm>
          <a:prstGeom prst="upDownArrow">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6" name="Up-Down Arrow 45"/>
          <p:cNvSpPr/>
          <p:nvPr/>
        </p:nvSpPr>
        <p:spPr>
          <a:xfrm rot="3836952">
            <a:off x="7162007" y="2647157"/>
            <a:ext cx="139700" cy="261937"/>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7" name="Up-Down Arrow 46"/>
          <p:cNvSpPr/>
          <p:nvPr/>
        </p:nvSpPr>
        <p:spPr>
          <a:xfrm rot="3836952">
            <a:off x="5208588" y="3665538"/>
            <a:ext cx="139700" cy="260350"/>
          </a:xfrm>
          <a:prstGeom prst="upDownArrow">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8" name="Up-Down Arrow 47"/>
          <p:cNvSpPr/>
          <p:nvPr/>
        </p:nvSpPr>
        <p:spPr>
          <a:xfrm rot="7557062">
            <a:off x="7160420" y="3683795"/>
            <a:ext cx="161925" cy="280987"/>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9" name="Up-Down Arrow 48"/>
          <p:cNvSpPr/>
          <p:nvPr/>
        </p:nvSpPr>
        <p:spPr>
          <a:xfrm rot="7557062">
            <a:off x="5249069" y="2637632"/>
            <a:ext cx="160338" cy="282575"/>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 name="Rectangle 6"/>
          <p:cNvSpPr/>
          <p:nvPr/>
        </p:nvSpPr>
        <p:spPr>
          <a:xfrm>
            <a:off x="4572000" y="120650"/>
            <a:ext cx="3276600" cy="565150"/>
          </a:xfrm>
          <a:prstGeom prst="rect">
            <a:avLst/>
          </a:prstGeom>
          <a:solidFill>
            <a:srgbClr val="00206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What, Who, When, Where, and Why?</a:t>
            </a:r>
          </a:p>
        </p:txBody>
      </p:sp>
      <p:sp>
        <p:nvSpPr>
          <p:cNvPr id="25" name="Rectangle 24"/>
          <p:cNvSpPr/>
          <p:nvPr/>
        </p:nvSpPr>
        <p:spPr>
          <a:xfrm>
            <a:off x="8056189" y="1022034"/>
            <a:ext cx="2362200" cy="914716"/>
          </a:xfrm>
          <a:prstGeom prst="rect">
            <a:avLst/>
          </a:prstGeom>
          <a:solidFill>
            <a:srgbClr val="00206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How do we want the problem to change?</a:t>
            </a:r>
          </a:p>
        </p:txBody>
      </p:sp>
      <p:sp>
        <p:nvSpPr>
          <p:cNvPr id="26" name="Rectangle 25"/>
          <p:cNvSpPr/>
          <p:nvPr/>
        </p:nvSpPr>
        <p:spPr>
          <a:xfrm>
            <a:off x="8077200" y="5257800"/>
            <a:ext cx="2362200" cy="1089212"/>
          </a:xfrm>
          <a:prstGeom prst="rect">
            <a:avLst/>
          </a:prstGeom>
          <a:solidFill>
            <a:srgbClr val="00206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What are we going to do to bring about desired change?</a:t>
            </a:r>
          </a:p>
        </p:txBody>
      </p:sp>
      <p:sp>
        <p:nvSpPr>
          <p:cNvPr id="27" name="Rectangle 26"/>
          <p:cNvSpPr/>
          <p:nvPr/>
        </p:nvSpPr>
        <p:spPr>
          <a:xfrm>
            <a:off x="3276600" y="5638484"/>
            <a:ext cx="2362200" cy="914716"/>
          </a:xfrm>
          <a:prstGeom prst="rect">
            <a:avLst/>
          </a:prstGeom>
          <a:solidFill>
            <a:srgbClr val="00206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Did we implement with fidelity?</a:t>
            </a:r>
          </a:p>
        </p:txBody>
      </p:sp>
      <p:sp>
        <p:nvSpPr>
          <p:cNvPr id="28" name="Rectangle 27"/>
          <p:cNvSpPr/>
          <p:nvPr/>
        </p:nvSpPr>
        <p:spPr>
          <a:xfrm>
            <a:off x="1676400" y="3156877"/>
            <a:ext cx="2362200" cy="780663"/>
          </a:xfrm>
          <a:prstGeom prst="rect">
            <a:avLst/>
          </a:prstGeom>
          <a:solidFill>
            <a:srgbClr val="00206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Has the problem been solved?</a:t>
            </a:r>
          </a:p>
        </p:txBody>
      </p:sp>
      <p:sp>
        <p:nvSpPr>
          <p:cNvPr id="30" name="Rectangle 29"/>
          <p:cNvSpPr/>
          <p:nvPr/>
        </p:nvSpPr>
        <p:spPr>
          <a:xfrm>
            <a:off x="2095500" y="1377950"/>
            <a:ext cx="2362200" cy="558800"/>
          </a:xfrm>
          <a:prstGeom prst="rect">
            <a:avLst/>
          </a:prstGeom>
          <a:solidFill>
            <a:srgbClr val="00206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What next?</a:t>
            </a:r>
          </a:p>
        </p:txBody>
      </p:sp>
      <p:sp>
        <p:nvSpPr>
          <p:cNvPr id="32" name="Rectangle 31">
            <a:extLst>
              <a:ext uri="{FF2B5EF4-FFF2-40B4-BE49-F238E27FC236}">
                <a16:creationId xmlns:a16="http://schemas.microsoft.com/office/drawing/2014/main" id="{5B77FA5E-190E-4244-8E29-8A1EA3D13CE4}"/>
              </a:ext>
            </a:extLst>
          </p:cNvPr>
          <p:cNvSpPr/>
          <p:nvPr/>
        </p:nvSpPr>
        <p:spPr>
          <a:xfrm>
            <a:off x="191774" y="5349005"/>
            <a:ext cx="2831223" cy="338554"/>
          </a:xfrm>
          <a:prstGeom prst="rect">
            <a:avLst/>
          </a:prstGeom>
        </p:spPr>
        <p:txBody>
          <a:bodyPr wrap="none">
            <a:spAutoFit/>
          </a:bodyPr>
          <a:lstStyle/>
          <a:p>
            <a:pPr algn="ctr" fontAlgn="base"/>
            <a:r>
              <a:rPr lang="en-US" sz="800" dirty="0">
                <a:latin typeface="Century Gothic" panose="020B0502020202020204" pitchFamily="34" charset="0"/>
                <a:ea typeface="Times New Roman" panose="02020603050405020304" pitchFamily="18" charset="0"/>
              </a:rPr>
              <a:t>Horner, R. H., Newton, J. S., Todd, A. W.,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B.,</a:t>
            </a:r>
          </a:p>
          <a:p>
            <a:pPr algn="ctr" fontAlgn="base"/>
            <a:r>
              <a:rPr lang="en-US" sz="800" dirty="0">
                <a:latin typeface="Century Gothic" panose="020B0502020202020204" pitchFamily="34" charset="0"/>
                <a:ea typeface="Times New Roman" panose="02020603050405020304" pitchFamily="18" charset="0"/>
              </a:rPr>
              <a:t>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K., Cusumano, D. L., &amp; Preston, A. I. (2015).</a:t>
            </a:r>
            <a:endParaRPr lang="en-US" sz="36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1894655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1"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out)">
                                      <p:cBhvr>
                                        <p:cTn id="7" dur="500"/>
                                        <p:tgtEl>
                                          <p:spTgt spid="49"/>
                                        </p:tgtEl>
                                      </p:cBhvr>
                                    </p:animEffect>
                                  </p:childTnLst>
                                </p:cTn>
                              </p:par>
                              <p:par>
                                <p:cTn id="8" presetID="6" presetClass="entr" presetSubtype="32"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500"/>
                                        <p:tgtEl>
                                          <p:spTgt spid="6"/>
                                        </p:tgtEl>
                                      </p:cBhvr>
                                    </p:animEffect>
                                  </p:childTnLst>
                                </p:cTn>
                              </p:par>
                              <p:par>
                                <p:cTn id="11" presetID="6" presetClass="entr" presetSubtype="32" fill="hold" grpId="1"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circle(out)">
                                      <p:cBhvr>
                                        <p:cTn id="13" dur="500"/>
                                        <p:tgtEl>
                                          <p:spTgt spid="46"/>
                                        </p:tgtEl>
                                      </p:cBhvr>
                                    </p:animEffect>
                                  </p:childTnLst>
                                </p:cTn>
                              </p:par>
                              <p:par>
                                <p:cTn id="14" presetID="6" presetClass="entr" presetSubtype="32" fill="hold" grpId="1"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circle(out)">
                                      <p:cBhvr>
                                        <p:cTn id="16" dur="500"/>
                                        <p:tgtEl>
                                          <p:spTgt spid="48"/>
                                        </p:tgtEl>
                                      </p:cBhvr>
                                    </p:animEffect>
                                  </p:childTnLst>
                                </p:cTn>
                              </p:par>
                              <p:par>
                                <p:cTn id="17" presetID="6" presetClass="entr" presetSubtype="32" fill="hold" grpId="1"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out)">
                                      <p:cBhvr>
                                        <p:cTn id="19" dur="500"/>
                                        <p:tgtEl>
                                          <p:spTgt spid="45"/>
                                        </p:tgtEl>
                                      </p:cBhvr>
                                    </p:animEffect>
                                  </p:childTnLst>
                                </p:cTn>
                              </p:par>
                              <p:par>
                                <p:cTn id="20" presetID="6" presetClass="entr" presetSubtype="32" fill="hold" grpId="1"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circle(out)">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22" presetClass="entr" presetSubtype="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500"/>
                                        <p:tgtEl>
                                          <p:spTgt spid="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par>
                          <p:cTn id="39" fill="hold">
                            <p:stCondLst>
                              <p:cond delay="500"/>
                            </p:stCondLst>
                            <p:childTnLst>
                              <p:par>
                                <p:cTn id="40" presetID="1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p:tgtEl>
                                          <p:spTgt spid="25"/>
                                        </p:tgtEl>
                                        <p:attrNameLst>
                                          <p:attrName>ppt_x</p:attrName>
                                        </p:attrNameLst>
                                      </p:cBhvr>
                                      <p:tavLst>
                                        <p:tav tm="0">
                                          <p:val>
                                            <p:strVal val="#ppt_x-#ppt_w*1.125000"/>
                                          </p:val>
                                        </p:tav>
                                        <p:tav tm="100000">
                                          <p:val>
                                            <p:strVal val="#ppt_x"/>
                                          </p:val>
                                        </p:tav>
                                      </p:tavLst>
                                    </p:anim>
                                    <p:animEffect transition="in" filter="wipe(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25"/>
                                        </p:tgtEl>
                                        <p:attrNameLst>
                                          <p:attrName>style.visibility</p:attrName>
                                        </p:attrNameLst>
                                      </p:cBhvr>
                                      <p:to>
                                        <p:strVal val="hidden"/>
                                      </p:to>
                                    </p:set>
                                  </p:childTnLst>
                                </p:cTn>
                              </p:par>
                              <p:par>
                                <p:cTn id="48" presetID="22" presetClass="entr" presetSubtype="8"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wipe(left)">
                                      <p:cBhvr>
                                        <p:cTn id="50" dur="500"/>
                                        <p:tgtEl>
                                          <p:spTgt spid="48"/>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up)">
                                      <p:cBhvr>
                                        <p:cTn id="53" dur="500"/>
                                        <p:tgtEl>
                                          <p:spTgt spid="34"/>
                                        </p:tgtEl>
                                      </p:cBhvr>
                                    </p:animEffect>
                                  </p:childTnLst>
                                </p:cTn>
                              </p:par>
                            </p:childTnLst>
                          </p:cTn>
                        </p:par>
                        <p:par>
                          <p:cTn id="54" fill="hold">
                            <p:stCondLst>
                              <p:cond delay="500"/>
                            </p:stCondLst>
                            <p:childTnLst>
                              <p:par>
                                <p:cTn id="55" presetID="12" presetClass="entr" presetSubtype="1"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p:tgtEl>
                                          <p:spTgt spid="26"/>
                                        </p:tgtEl>
                                        <p:attrNameLst>
                                          <p:attrName>ppt_y</p:attrName>
                                        </p:attrNameLst>
                                      </p:cBhvr>
                                      <p:tavLst>
                                        <p:tav tm="0">
                                          <p:val>
                                            <p:strVal val="#ppt_y-#ppt_h*1.125000"/>
                                          </p:val>
                                        </p:tav>
                                        <p:tav tm="100000">
                                          <p:val>
                                            <p:strVal val="#ppt_y"/>
                                          </p:val>
                                        </p:tav>
                                      </p:tavLst>
                                    </p:anim>
                                    <p:animEffect transition="in" filter="wipe(down)">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cTn>
                              </p:par>
                              <p:par>
                                <p:cTn id="63" presetID="22" presetClass="entr" presetSubtype="1"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up)">
                                      <p:cBhvr>
                                        <p:cTn id="65" dur="500"/>
                                        <p:tgtEl>
                                          <p:spTgt spid="45"/>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right)">
                                      <p:cBhvr>
                                        <p:cTn id="68" dur="500"/>
                                        <p:tgtEl>
                                          <p:spTgt spid="37"/>
                                        </p:tgtEl>
                                      </p:cBhvr>
                                    </p:animEffect>
                                  </p:childTnLst>
                                </p:cTn>
                              </p:par>
                            </p:childTnLst>
                          </p:cTn>
                        </p:par>
                        <p:par>
                          <p:cTn id="69" fill="hold">
                            <p:stCondLst>
                              <p:cond delay="500"/>
                            </p:stCondLst>
                            <p:childTnLst>
                              <p:par>
                                <p:cTn id="70" presetID="12" presetClass="entr" presetSubtype="1"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p:tgtEl>
                                          <p:spTgt spid="27"/>
                                        </p:tgtEl>
                                        <p:attrNameLst>
                                          <p:attrName>ppt_y</p:attrName>
                                        </p:attrNameLst>
                                      </p:cBhvr>
                                      <p:tavLst>
                                        <p:tav tm="0">
                                          <p:val>
                                            <p:strVal val="#ppt_y-#ppt_h*1.125000"/>
                                          </p:val>
                                        </p:tav>
                                        <p:tav tm="100000">
                                          <p:val>
                                            <p:strVal val="#ppt_y"/>
                                          </p:val>
                                        </p:tav>
                                      </p:tavLst>
                                    </p:anim>
                                    <p:animEffect transition="in" filter="wipe(down)">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27"/>
                                        </p:tgtEl>
                                        <p:attrNameLst>
                                          <p:attrName>style.visibility</p:attrName>
                                        </p:attrNameLst>
                                      </p:cBhvr>
                                      <p:to>
                                        <p:strVal val="hidden"/>
                                      </p:to>
                                    </p:set>
                                  </p:childTnLst>
                                </p:cTn>
                              </p:par>
                              <p:par>
                                <p:cTn id="78" presetID="22" presetClass="entr" presetSubtype="2"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right)">
                                      <p:cBhvr>
                                        <p:cTn id="80" dur="500"/>
                                        <p:tgtEl>
                                          <p:spTgt spid="47"/>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right)">
                                      <p:cBhvr>
                                        <p:cTn id="83" dur="500"/>
                                        <p:tgtEl>
                                          <p:spTgt spid="40"/>
                                        </p:tgtEl>
                                      </p:cBhvr>
                                    </p:animEffect>
                                  </p:childTnLst>
                                </p:cTn>
                              </p:par>
                            </p:childTnLst>
                          </p:cTn>
                        </p:par>
                        <p:par>
                          <p:cTn id="84" fill="hold">
                            <p:stCondLst>
                              <p:cond delay="500"/>
                            </p:stCondLst>
                            <p:childTnLst>
                              <p:par>
                                <p:cTn id="85" presetID="12" presetClass="entr" presetSubtype="4" fill="hold" grpId="0" nodeType="after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p:tgtEl>
                                          <p:spTgt spid="28"/>
                                        </p:tgtEl>
                                        <p:attrNameLst>
                                          <p:attrName>ppt_y</p:attrName>
                                        </p:attrNameLst>
                                      </p:cBhvr>
                                      <p:tavLst>
                                        <p:tav tm="0">
                                          <p:val>
                                            <p:strVal val="#ppt_y+#ppt_h*1.125000"/>
                                          </p:val>
                                        </p:tav>
                                        <p:tav tm="100000">
                                          <p:val>
                                            <p:strVal val="#ppt_y"/>
                                          </p:val>
                                        </p:tav>
                                      </p:tavLst>
                                    </p:anim>
                                    <p:animEffect transition="in" filter="wipe(up)">
                                      <p:cBhvr>
                                        <p:cTn id="88" dur="5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28"/>
                                        </p:tgtEl>
                                        <p:attrNameLst>
                                          <p:attrName>style.visibility</p:attrName>
                                        </p:attrNameLst>
                                      </p:cBhvr>
                                      <p:to>
                                        <p:strVal val="hidden"/>
                                      </p:to>
                                    </p:se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ipe(down)">
                                      <p:cBhvr>
                                        <p:cTn id="98" dur="500"/>
                                        <p:tgtEl>
                                          <p:spTgt spid="43"/>
                                        </p:tgtEl>
                                      </p:cBhvr>
                                    </p:animEffect>
                                  </p:childTnLst>
                                </p:cTn>
                              </p:par>
                            </p:childTnLst>
                          </p:cTn>
                        </p:par>
                        <p:par>
                          <p:cTn id="99" fill="hold">
                            <p:stCondLst>
                              <p:cond delay="500"/>
                            </p:stCondLst>
                            <p:childTnLst>
                              <p:par>
                                <p:cTn id="100" presetID="12" presetClass="entr" presetSubtype="4" fill="hold" grpId="0" nodeType="after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additive="base">
                                        <p:cTn id="102" dur="500"/>
                                        <p:tgtEl>
                                          <p:spTgt spid="30"/>
                                        </p:tgtEl>
                                        <p:attrNameLst>
                                          <p:attrName>ppt_y</p:attrName>
                                        </p:attrNameLst>
                                      </p:cBhvr>
                                      <p:tavLst>
                                        <p:tav tm="0">
                                          <p:val>
                                            <p:strVal val="#ppt_y+#ppt_h*1.125000"/>
                                          </p:val>
                                        </p:tav>
                                        <p:tav tm="100000">
                                          <p:val>
                                            <p:strVal val="#ppt_y"/>
                                          </p:val>
                                        </p:tav>
                                      </p:tavLst>
                                    </p:anim>
                                    <p:animEffect transition="in" filter="wipe(up)">
                                      <p:cBhvr>
                                        <p:cTn id="103" dur="500"/>
                                        <p:tgtEl>
                                          <p:spTgt spid="30"/>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wipe(down)">
                                      <p:cBhvr>
                                        <p:cTn id="106" dur="500"/>
                                        <p:tgtEl>
                                          <p:spTgt spid="44"/>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6"/>
                                        </p:tgtEl>
                                        <p:attrNameLst>
                                          <p:attrName>style.visibility</p:attrName>
                                        </p:attrNameLst>
                                      </p:cBhvr>
                                      <p:to>
                                        <p:strVal val="visible"/>
                                      </p:to>
                                    </p:set>
                                    <p:animEffect transition="in" filter="wipe(down)">
                                      <p:cBhvr>
                                        <p:cTn id="109" dur="500"/>
                                        <p:tgtEl>
                                          <p:spTgt spid="6"/>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2" nodeType="click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fade">
                                      <p:cBhvr>
                                        <p:cTn id="114" dur="500"/>
                                        <p:tgtEl>
                                          <p:spTgt spid="7"/>
                                        </p:tgtEl>
                                      </p:cBhvr>
                                    </p:animEffect>
                                  </p:childTnLst>
                                </p:cTn>
                              </p:par>
                              <p:par>
                                <p:cTn id="115" presetID="10" presetClass="entr" presetSubtype="0" fill="hold" grpId="2" nodeType="with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fade">
                                      <p:cBhvr>
                                        <p:cTn id="117" dur="500"/>
                                        <p:tgtEl>
                                          <p:spTgt spid="25"/>
                                        </p:tgtEl>
                                      </p:cBhvr>
                                    </p:animEffect>
                                  </p:childTnLst>
                                </p:cTn>
                              </p:par>
                              <p:par>
                                <p:cTn id="118" presetID="10" presetClass="entr" presetSubtype="0" fill="hold" grpId="2" nodeType="with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fade">
                                      <p:cBhvr>
                                        <p:cTn id="120" dur="500"/>
                                        <p:tgtEl>
                                          <p:spTgt spid="26"/>
                                        </p:tgtEl>
                                      </p:cBhvr>
                                    </p:animEffect>
                                  </p:childTnLst>
                                </p:cTn>
                              </p:par>
                              <p:par>
                                <p:cTn id="121" presetID="10" presetClass="entr" presetSubtype="0" fill="hold" grpId="2"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fade">
                                      <p:cBhvr>
                                        <p:cTn id="123" dur="500"/>
                                        <p:tgtEl>
                                          <p:spTgt spid="27"/>
                                        </p:tgtEl>
                                      </p:cBhvr>
                                    </p:animEffect>
                                  </p:childTnLst>
                                </p:cTn>
                              </p:par>
                              <p:par>
                                <p:cTn id="124" presetID="10" presetClass="entr" presetSubtype="0" fill="hold" grpId="2"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fade">
                                      <p:cBhvr>
                                        <p:cTn id="1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7" grpId="0" animBg="1"/>
      <p:bldP spid="40" grpId="0" animBg="1"/>
      <p:bldP spid="43" grpId="0" animBg="1"/>
      <p:bldP spid="44" grpId="0" animBg="1"/>
      <p:bldP spid="6" grpId="0" animBg="1"/>
      <p:bldP spid="6"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7" grpId="0" animBg="1"/>
      <p:bldP spid="7" grpId="1" animBg="1"/>
      <p:bldP spid="7"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441C2729-6729-42E5-9F27-B03EF1754CB0}"/>
              </a:ext>
            </a:extLst>
          </p:cNvPr>
          <p:cNvSpPr>
            <a:spLocks noChangeArrowheads="1"/>
          </p:cNvSpPr>
          <p:nvPr/>
        </p:nvSpPr>
        <p:spPr bwMode="auto">
          <a:xfrm>
            <a:off x="5648549" y="2522480"/>
            <a:ext cx="5599416"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eaLnBrk="1" hangingPunct="1">
              <a:buFontTx/>
              <a:buNone/>
            </a:pPr>
            <a:r>
              <a:rPr lang="en-US" altLang="en-US" sz="4800" dirty="0">
                <a:solidFill>
                  <a:srgbClr val="003399"/>
                </a:solidFill>
                <a:latin typeface="+mn-lt"/>
              </a:rPr>
              <a:t>	</a:t>
            </a:r>
            <a:r>
              <a:rPr lang="en-US" altLang="en-US" sz="4400" dirty="0">
                <a:latin typeface="+mn-lt"/>
              </a:rPr>
              <a:t>People aren’t tired from solving problems… </a:t>
            </a:r>
          </a:p>
          <a:p>
            <a:pPr algn="ctr" eaLnBrk="1" hangingPunct="1">
              <a:buFontTx/>
              <a:buNone/>
            </a:pPr>
            <a:r>
              <a:rPr lang="en-US" altLang="en-US" sz="4400" dirty="0">
                <a:latin typeface="+mn-lt"/>
              </a:rPr>
              <a:t>   they are tired from solving the same problem over and over.</a:t>
            </a:r>
            <a:r>
              <a:rPr lang="en-US" altLang="en-US" sz="4400" dirty="0">
                <a:solidFill>
                  <a:srgbClr val="003399"/>
                </a:solidFill>
                <a:latin typeface="+mn-lt"/>
              </a:rPr>
              <a:t> </a:t>
            </a:r>
          </a:p>
        </p:txBody>
      </p:sp>
      <p:pic>
        <p:nvPicPr>
          <p:cNvPr id="6147" name="Picture 2" descr="http://www.carrolldynamics.com/images/Facilitator.jpg">
            <a:extLst>
              <a:ext uri="{FF2B5EF4-FFF2-40B4-BE49-F238E27FC236}">
                <a16:creationId xmlns:a16="http://schemas.microsoft.com/office/drawing/2014/main" id="{4554FC79-2800-405E-9FFC-FC92A9FEC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37" y="2357960"/>
            <a:ext cx="4801571" cy="418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C654C37-260C-4256-9787-B645A3CA20CE}"/>
              </a:ext>
            </a:extLst>
          </p:cNvPr>
          <p:cNvSpPr/>
          <p:nvPr/>
        </p:nvSpPr>
        <p:spPr>
          <a:xfrm>
            <a:off x="0" y="199785"/>
            <a:ext cx="12192000" cy="1785104"/>
          </a:xfrm>
          <a:prstGeom prst="rect">
            <a:avLst/>
          </a:prstGeom>
        </p:spPr>
        <p:txBody>
          <a:bodyPr wrap="square">
            <a:spAutoFit/>
          </a:bodyPr>
          <a:lstStyle/>
          <a:p>
            <a:pPr algn="ctr" eaLnBrk="1" hangingPunct="1">
              <a:defRPr/>
            </a:pPr>
            <a:r>
              <a:rPr lang="en-US" sz="11000" b="1" dirty="0">
                <a:ln w="19050">
                  <a:solidFill>
                    <a:schemeClr val="tx2">
                      <a:tint val="1000"/>
                    </a:schemeClr>
                  </a:solidFill>
                  <a:prstDash val="solid"/>
                </a:ln>
                <a:effectLst>
                  <a:outerShdw blurRad="50000" dist="50800" dir="7500000" algn="tl">
                    <a:srgbClr val="000000">
                      <a:shade val="5000"/>
                      <a:alpha val="35000"/>
                    </a:srgbClr>
                  </a:outerShdw>
                </a:effectLst>
                <a:latin typeface="Poor Richard" panose="02080502050505020702" pitchFamily="18" charset="0"/>
              </a:rPr>
              <a:t>Meeting Foundations</a:t>
            </a:r>
            <a:endParaRPr lang="en-US" sz="11000" dirty="0">
              <a:latin typeface="Poor Richard" panose="02080502050505020702" pitchFamily="18" charset="0"/>
            </a:endParaRPr>
          </a:p>
        </p:txBody>
      </p:sp>
    </p:spTree>
    <p:extLst>
      <p:ext uri="{BB962C8B-B14F-4D97-AF65-F5344CB8AC3E}">
        <p14:creationId xmlns:p14="http://schemas.microsoft.com/office/powerpoint/2010/main" val="1227944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441C2729-6729-42E5-9F27-B03EF1754CB0}"/>
              </a:ext>
            </a:extLst>
          </p:cNvPr>
          <p:cNvSpPr>
            <a:spLocks noChangeArrowheads="1"/>
          </p:cNvSpPr>
          <p:nvPr/>
        </p:nvSpPr>
        <p:spPr bwMode="auto">
          <a:xfrm>
            <a:off x="3647355" y="2522480"/>
            <a:ext cx="854464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buFont typeface="Courier New" panose="02070309020205020404" pitchFamily="49" charset="0"/>
              <a:buChar char="o"/>
            </a:pPr>
            <a:r>
              <a:rPr lang="en-US" altLang="en-US" sz="3600" dirty="0">
                <a:latin typeface="+mn-lt"/>
              </a:rPr>
              <a:t>Meeting schedule is created</a:t>
            </a:r>
          </a:p>
          <a:p>
            <a:pPr>
              <a:buFont typeface="Courier New" panose="02070309020205020404" pitchFamily="49" charset="0"/>
              <a:buChar char="o"/>
            </a:pPr>
            <a:r>
              <a:rPr lang="en-US" altLang="en-US" sz="3600" dirty="0">
                <a:latin typeface="+mn-lt"/>
              </a:rPr>
              <a:t>Members attend meetings</a:t>
            </a:r>
          </a:p>
          <a:p>
            <a:pPr>
              <a:buFont typeface="Courier New" panose="02070309020205020404" pitchFamily="49" charset="0"/>
              <a:buChar char="o"/>
            </a:pPr>
            <a:r>
              <a:rPr lang="en-US" altLang="en-US" sz="3600" dirty="0">
                <a:latin typeface="+mn-lt"/>
              </a:rPr>
              <a:t>Projected agenda is reviewed and followed</a:t>
            </a:r>
          </a:p>
          <a:p>
            <a:pPr>
              <a:buFont typeface="Courier New" panose="02070309020205020404" pitchFamily="49" charset="0"/>
              <a:buChar char="o"/>
            </a:pPr>
            <a:r>
              <a:rPr lang="en-US" altLang="en-US" sz="3600" dirty="0">
                <a:latin typeface="+mn-lt"/>
              </a:rPr>
              <a:t>Team roles/responsibilities are clearly defined</a:t>
            </a:r>
          </a:p>
          <a:p>
            <a:pPr>
              <a:buFont typeface="Courier New" panose="02070309020205020404" pitchFamily="49" charset="0"/>
              <a:buChar char="o"/>
            </a:pPr>
            <a:r>
              <a:rPr lang="en-US" altLang="en-US" sz="3600" dirty="0">
                <a:latin typeface="+mn-lt"/>
              </a:rPr>
              <a:t>Solutions identified by team can be approved for implementation during the meeting</a:t>
            </a:r>
          </a:p>
        </p:txBody>
      </p:sp>
      <p:sp>
        <p:nvSpPr>
          <p:cNvPr id="2" name="Rectangle 1">
            <a:extLst>
              <a:ext uri="{FF2B5EF4-FFF2-40B4-BE49-F238E27FC236}">
                <a16:creationId xmlns:a16="http://schemas.microsoft.com/office/drawing/2014/main" id="{EC654C37-260C-4256-9787-B645A3CA20CE}"/>
              </a:ext>
            </a:extLst>
          </p:cNvPr>
          <p:cNvSpPr/>
          <p:nvPr/>
        </p:nvSpPr>
        <p:spPr>
          <a:xfrm>
            <a:off x="0" y="199785"/>
            <a:ext cx="12192000" cy="1785104"/>
          </a:xfrm>
          <a:prstGeom prst="rect">
            <a:avLst/>
          </a:prstGeom>
        </p:spPr>
        <p:txBody>
          <a:bodyPr wrap="square">
            <a:spAutoFit/>
          </a:bodyPr>
          <a:lstStyle/>
          <a:p>
            <a:pPr algn="ctr" eaLnBrk="1" hangingPunct="1">
              <a:defRPr/>
            </a:pPr>
            <a:r>
              <a:rPr lang="en-US" sz="11000" b="1" dirty="0">
                <a:ln w="19050">
                  <a:solidFill>
                    <a:schemeClr val="tx2">
                      <a:tint val="1000"/>
                    </a:schemeClr>
                  </a:solidFill>
                  <a:prstDash val="solid"/>
                </a:ln>
                <a:effectLst>
                  <a:outerShdw blurRad="50000" dist="50800" dir="7500000" algn="tl">
                    <a:srgbClr val="000000">
                      <a:shade val="5000"/>
                      <a:alpha val="35000"/>
                    </a:srgbClr>
                  </a:outerShdw>
                </a:effectLst>
                <a:latin typeface="Poor Richard" panose="02080502050505020702" pitchFamily="18" charset="0"/>
              </a:rPr>
              <a:t>Meeting Foundations</a:t>
            </a:r>
            <a:endParaRPr lang="en-US" sz="11000" dirty="0">
              <a:latin typeface="Poor Richard" panose="02080502050505020702" pitchFamily="18" charset="0"/>
            </a:endParaRPr>
          </a:p>
        </p:txBody>
      </p:sp>
      <p:pic>
        <p:nvPicPr>
          <p:cNvPr id="5" name="Picture 6" descr="Z:\newtek\_backgrounds_1.02\Tim\powerpoint templates\21-40\Teamwork\elements\moguls.png">
            <a:extLst>
              <a:ext uri="{FF2B5EF4-FFF2-40B4-BE49-F238E27FC236}">
                <a16:creationId xmlns:a16="http://schemas.microsoft.com/office/drawing/2014/main" id="{DFDA1CDC-4CC0-4A2C-A154-76BEA1CD6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0686"/>
            <a:ext cx="3911173" cy="443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332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E2D86BB-893F-471B-AD66-50E01777C08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31" name="Rectangle 30">
              <a:extLst>
                <a:ext uri="{FF2B5EF4-FFF2-40B4-BE49-F238E27FC236}">
                  <a16:creationId xmlns:a16="http://schemas.microsoft.com/office/drawing/2014/main" id="{61E3F80D-79C6-468A-83E4-3FEA585566FA}"/>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009504C1-96CE-44B4-8DF0-613CF9D1DABE}"/>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1F299836-4C10-4395-B386-C0FA537C417E}"/>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29" name="Picture 28" descr="Image result for green flag">
            <a:extLst>
              <a:ext uri="{FF2B5EF4-FFF2-40B4-BE49-F238E27FC236}">
                <a16:creationId xmlns:a16="http://schemas.microsoft.com/office/drawing/2014/main" id="{F972FA29-714D-45BB-AEEA-622C68B1F97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492247" y="0"/>
            <a:ext cx="3626254" cy="2243955"/>
          </a:xfrm>
          <a:prstGeom prst="rect">
            <a:avLst/>
          </a:prstGeom>
          <a:noFill/>
          <a:ln>
            <a:noFill/>
          </a:ln>
        </p:spPr>
      </p:pic>
      <p:sp>
        <p:nvSpPr>
          <p:cNvPr id="35" name="Rectangle 34">
            <a:extLst>
              <a:ext uri="{FF2B5EF4-FFF2-40B4-BE49-F238E27FC236}">
                <a16:creationId xmlns:a16="http://schemas.microsoft.com/office/drawing/2014/main" id="{DA9DF7F4-E9C5-4EA6-B731-7CB002EB441E}"/>
              </a:ext>
            </a:extLst>
          </p:cNvPr>
          <p:cNvSpPr/>
          <p:nvPr/>
        </p:nvSpPr>
        <p:spPr>
          <a:xfrm>
            <a:off x="10792459" y="370050"/>
            <a:ext cx="957313"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#1</a:t>
            </a:r>
          </a:p>
        </p:txBody>
      </p:sp>
      <p:sp>
        <p:nvSpPr>
          <p:cNvPr id="15" name="Rectangle 14">
            <a:extLst>
              <a:ext uri="{FF2B5EF4-FFF2-40B4-BE49-F238E27FC236}">
                <a16:creationId xmlns:a16="http://schemas.microsoft.com/office/drawing/2014/main" id="{92AE375F-1F76-4006-A964-59C3C272053F}"/>
              </a:ext>
            </a:extLst>
          </p:cNvPr>
          <p:cNvSpPr/>
          <p:nvPr/>
        </p:nvSpPr>
        <p:spPr>
          <a:xfrm>
            <a:off x="6500082" y="675306"/>
            <a:ext cx="5339222" cy="6247864"/>
          </a:xfrm>
          <a:prstGeom prst="rect">
            <a:avLst/>
          </a:prstGeom>
          <a:noFill/>
        </p:spPr>
        <p:txBody>
          <a:bodyPr wrap="square" lIns="91440" tIns="45720" rIns="91440" bIns="45720">
            <a:spAutoFit/>
          </a:bodyPr>
          <a:lstStyle/>
          <a:p>
            <a:pPr algn="ctr"/>
            <a:r>
              <a:rPr lang="en-US" sz="6000" b="1" spc="50" dirty="0">
                <a:ln w="0"/>
                <a:effectLst>
                  <a:innerShdw blurRad="63500" dist="50800" dir="13500000">
                    <a:srgbClr val="000000">
                      <a:alpha val="50000"/>
                    </a:srgbClr>
                  </a:innerShdw>
                </a:effectLst>
              </a:rPr>
              <a:t>Meeting Foundations</a:t>
            </a:r>
          </a:p>
          <a:p>
            <a:pPr algn="ctr"/>
            <a:r>
              <a:rPr lang="en-US" sz="9600" b="1" spc="50" dirty="0">
                <a:ln w="0"/>
                <a:effectLst>
                  <a:innerShdw blurRad="63500" dist="50800" dir="13500000">
                    <a:srgbClr val="000000">
                      <a:alpha val="50000"/>
                    </a:srgbClr>
                  </a:innerShdw>
                </a:effectLst>
              </a:rPr>
              <a:t>TOP</a:t>
            </a:r>
          </a:p>
          <a:p>
            <a:pPr algn="ctr"/>
            <a:r>
              <a:rPr lang="en-US" sz="9600" b="1" spc="50" dirty="0">
                <a:ln w="0"/>
                <a:effectLst>
                  <a:innerShdw blurRad="63500" dist="50800" dir="13500000">
                    <a:srgbClr val="000000">
                      <a:alpha val="50000"/>
                    </a:srgbClr>
                  </a:innerShdw>
                </a:effectLst>
              </a:rPr>
              <a:t>5 TIPS</a:t>
            </a:r>
          </a:p>
          <a:p>
            <a:endParaRPr lang="en-US" sz="8800" b="1" spc="50" dirty="0">
              <a:ln w="0"/>
              <a:effectLst>
                <a:innerShdw blurRad="63500" dist="50800" dir="13500000">
                  <a:srgbClr val="000000">
                    <a:alpha val="50000"/>
                  </a:srgbClr>
                </a:innerShdw>
              </a:effectLst>
            </a:endParaRPr>
          </a:p>
        </p:txBody>
      </p:sp>
      <p:sp>
        <p:nvSpPr>
          <p:cNvPr id="11" name="Rectangle 7">
            <a:extLst>
              <a:ext uri="{FF2B5EF4-FFF2-40B4-BE49-F238E27FC236}">
                <a16:creationId xmlns:a16="http://schemas.microsoft.com/office/drawing/2014/main" id="{242AD61B-CF7F-45AE-9C29-FAE6E22AA8B9}"/>
              </a:ext>
            </a:extLst>
          </p:cNvPr>
          <p:cNvSpPr>
            <a:spLocks noChangeArrowheads="1"/>
          </p:cNvSpPr>
          <p:nvPr/>
        </p:nvSpPr>
        <p:spPr bwMode="auto">
          <a:xfrm>
            <a:off x="352697" y="597724"/>
            <a:ext cx="632472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514350" indent="-514350">
              <a:buAutoNum type="arabicPeriod"/>
            </a:pPr>
            <a:r>
              <a:rPr lang="en-US" b="1" dirty="0"/>
              <a:t>Give the meeting a purpose.</a:t>
            </a:r>
          </a:p>
          <a:p>
            <a:pPr marL="514350" indent="-514350">
              <a:buFontTx/>
              <a:buAutoNum type="arabicPeriod"/>
            </a:pPr>
            <a:r>
              <a:rPr lang="en-US" b="1" dirty="0"/>
              <a:t>Name and Train a Data Analyst</a:t>
            </a:r>
          </a:p>
          <a:p>
            <a:pPr marL="514350" indent="-514350">
              <a:buFontTx/>
              <a:buAutoNum type="arabicPeriod"/>
            </a:pPr>
            <a:r>
              <a:rPr lang="en-US" b="1" dirty="0"/>
              <a:t>Administrators Get to Wear Their Administrator Hat</a:t>
            </a:r>
          </a:p>
          <a:p>
            <a:pPr marL="514350" indent="-514350">
              <a:buFontTx/>
              <a:buAutoNum type="arabicPeriod"/>
            </a:pPr>
            <a:r>
              <a:rPr lang="en-US" b="1" dirty="0"/>
              <a:t>Backups, Backups, Backups</a:t>
            </a:r>
          </a:p>
          <a:p>
            <a:pPr marL="514350" indent="-514350">
              <a:buFontTx/>
              <a:buAutoNum type="arabicPeriod"/>
            </a:pPr>
            <a:r>
              <a:rPr lang="en-US" b="1" dirty="0"/>
              <a:t>Get Precise</a:t>
            </a:r>
          </a:p>
          <a:p>
            <a:pPr marL="0" indent="0">
              <a:buNone/>
            </a:pPr>
            <a:endParaRPr lang="en-US" dirty="0"/>
          </a:p>
          <a:p>
            <a:pPr marL="514350" indent="-514350">
              <a:buAutoNum type="arabicPeriod"/>
            </a:pPr>
            <a:endParaRPr lang="en-US" dirty="0"/>
          </a:p>
          <a:p>
            <a:pPr marL="0" indent="0" eaLnBrk="1" hangingPunct="1">
              <a:buNone/>
            </a:pPr>
            <a:endParaRPr lang="en-US" altLang="en-US" sz="4000" dirty="0">
              <a:latin typeface="+mn-lt"/>
            </a:endParaRPr>
          </a:p>
          <a:p>
            <a:pPr marL="0" indent="0" eaLnBrk="1" hangingPunct="1">
              <a:buNone/>
            </a:pPr>
            <a:endParaRPr lang="en-US" altLang="en-US" sz="4400" dirty="0">
              <a:latin typeface="+mn-lt"/>
            </a:endParaRPr>
          </a:p>
          <a:p>
            <a:pPr marL="0" indent="0" algn="ctr" eaLnBrk="1" hangingPunct="1">
              <a:buNone/>
            </a:pPr>
            <a:endParaRPr lang="en-US" altLang="en-US" sz="4400" dirty="0">
              <a:latin typeface="+mn-lt"/>
            </a:endParaRPr>
          </a:p>
        </p:txBody>
      </p:sp>
      <p:sp>
        <p:nvSpPr>
          <p:cNvPr id="13" name="Rectangle 12">
            <a:extLst>
              <a:ext uri="{FF2B5EF4-FFF2-40B4-BE49-F238E27FC236}">
                <a16:creationId xmlns:a16="http://schemas.microsoft.com/office/drawing/2014/main" id="{F9B1C717-FA80-4040-8ADD-C030EB73BA43}"/>
              </a:ext>
            </a:extLst>
          </p:cNvPr>
          <p:cNvSpPr/>
          <p:nvPr/>
        </p:nvSpPr>
        <p:spPr>
          <a:xfrm>
            <a:off x="360295" y="5780985"/>
            <a:ext cx="11471409" cy="923330"/>
          </a:xfrm>
          <a:prstGeom prst="rect">
            <a:avLst/>
          </a:prstGeom>
          <a:solidFill>
            <a:schemeClr val="bg2"/>
          </a:solidFill>
          <a:ln>
            <a:solidFill>
              <a:schemeClr val="tx1"/>
            </a:solidFill>
          </a:ln>
          <a:scene3d>
            <a:camera prst="orthographicFront"/>
            <a:lightRig rig="threePt" dir="t"/>
          </a:scene3d>
          <a:sp3d>
            <a:bevelT prst="angle"/>
          </a:sp3d>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latin typeface="Poor Richard" panose="02080502050505020702" pitchFamily="18" charset="0"/>
              </a:rPr>
              <a:t>Which tip will be the EASIEST/HARDIEST for your team</a:t>
            </a:r>
            <a:r>
              <a:rPr lang="en-US" sz="5400" b="1" dirty="0">
                <a:ln w="9525">
                  <a:solidFill>
                    <a:schemeClr val="bg1"/>
                  </a:solidFill>
                  <a:prstDash val="solid"/>
                </a:ln>
                <a:effectLst>
                  <a:outerShdw blurRad="12700" dist="38100" dir="2700000" algn="tl" rotWithShape="0">
                    <a:schemeClr val="bg1">
                      <a:lumMod val="50000"/>
                    </a:schemeClr>
                  </a:outerShdw>
                </a:effectLst>
                <a:latin typeface="Poor Richard" panose="02080502050505020702" pitchFamily="18" charset="0"/>
              </a:rPr>
              <a: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6694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654C37-260C-4256-9787-B645A3CA20CE}"/>
              </a:ext>
            </a:extLst>
          </p:cNvPr>
          <p:cNvSpPr/>
          <p:nvPr/>
        </p:nvSpPr>
        <p:spPr>
          <a:xfrm>
            <a:off x="108734" y="-343713"/>
            <a:ext cx="12192000" cy="1569660"/>
          </a:xfrm>
          <a:prstGeom prst="rect">
            <a:avLst/>
          </a:prstGeom>
          <a:solidFill>
            <a:schemeClr val="bg1"/>
          </a:solidFill>
        </p:spPr>
        <p:txBody>
          <a:bodyPr wrap="square">
            <a:spAutoFit/>
          </a:bodyPr>
          <a:lstStyle/>
          <a:p>
            <a:pPr algn="ctr" eaLnBrk="1" hangingPunct="1">
              <a:defRPr/>
            </a:pPr>
            <a:r>
              <a:rPr lang="en-US" sz="9600" b="1" dirty="0">
                <a:ln w="19050">
                  <a:solidFill>
                    <a:schemeClr val="tx2">
                      <a:tint val="1000"/>
                    </a:schemeClr>
                  </a:solidFill>
                  <a:prstDash val="solid"/>
                </a:ln>
                <a:effectLst>
                  <a:outerShdw blurRad="50000" dist="50800" dir="7500000" algn="tl">
                    <a:srgbClr val="000000">
                      <a:shade val="5000"/>
                      <a:alpha val="35000"/>
                    </a:srgbClr>
                  </a:outerShdw>
                </a:effectLst>
                <a:latin typeface="Poor Richard" panose="02080502050505020702" pitchFamily="18" charset="0"/>
              </a:rPr>
              <a:t>Meeting Foundations</a:t>
            </a:r>
            <a:endParaRPr lang="en-US" sz="9600" dirty="0">
              <a:latin typeface="Poor Richard" panose="02080502050505020702" pitchFamily="18" charset="0"/>
            </a:endParaRPr>
          </a:p>
        </p:txBody>
      </p:sp>
      <p:pic>
        <p:nvPicPr>
          <p:cNvPr id="3" name="Picture 2">
            <a:extLst>
              <a:ext uri="{FF2B5EF4-FFF2-40B4-BE49-F238E27FC236}">
                <a16:creationId xmlns:a16="http://schemas.microsoft.com/office/drawing/2014/main" id="{FA37F2EF-CB4C-49D9-835B-A2D86B149D2D}"/>
              </a:ext>
            </a:extLst>
          </p:cNvPr>
          <p:cNvPicPr>
            <a:picLocks noChangeAspect="1"/>
          </p:cNvPicPr>
          <p:nvPr/>
        </p:nvPicPr>
        <p:blipFill>
          <a:blip r:embed="rId3"/>
          <a:stretch>
            <a:fillRect/>
          </a:stretch>
        </p:blipFill>
        <p:spPr>
          <a:xfrm>
            <a:off x="6086940" y="1225948"/>
            <a:ext cx="6086939" cy="5632052"/>
          </a:xfrm>
          <a:prstGeom prst="rect">
            <a:avLst/>
          </a:prstGeom>
        </p:spPr>
      </p:pic>
      <p:pic>
        <p:nvPicPr>
          <p:cNvPr id="6" name="Picture 5">
            <a:extLst>
              <a:ext uri="{FF2B5EF4-FFF2-40B4-BE49-F238E27FC236}">
                <a16:creationId xmlns:a16="http://schemas.microsoft.com/office/drawing/2014/main" id="{D500AE7C-39DE-4954-A35C-65915C685941}"/>
              </a:ext>
            </a:extLst>
          </p:cNvPr>
          <p:cNvPicPr>
            <a:picLocks noChangeAspect="1"/>
          </p:cNvPicPr>
          <p:nvPr/>
        </p:nvPicPr>
        <p:blipFill>
          <a:blip r:embed="rId4"/>
          <a:stretch>
            <a:fillRect/>
          </a:stretch>
        </p:blipFill>
        <p:spPr>
          <a:xfrm>
            <a:off x="108734" y="1142256"/>
            <a:ext cx="6086940" cy="5799436"/>
          </a:xfrm>
          <a:prstGeom prst="rect">
            <a:avLst/>
          </a:prstGeom>
        </p:spPr>
      </p:pic>
      <p:sp>
        <p:nvSpPr>
          <p:cNvPr id="6146" name="Rectangle 7">
            <a:extLst>
              <a:ext uri="{FF2B5EF4-FFF2-40B4-BE49-F238E27FC236}">
                <a16:creationId xmlns:a16="http://schemas.microsoft.com/office/drawing/2014/main" id="{441C2729-6729-42E5-9F27-B03EF1754CB0}"/>
              </a:ext>
            </a:extLst>
          </p:cNvPr>
          <p:cNvSpPr>
            <a:spLocks noChangeArrowheads="1"/>
          </p:cNvSpPr>
          <p:nvPr/>
        </p:nvSpPr>
        <p:spPr bwMode="auto">
          <a:xfrm>
            <a:off x="568287" y="816155"/>
            <a:ext cx="11426575" cy="62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0" indent="0" algn="ctr">
              <a:buNone/>
            </a:pPr>
            <a:r>
              <a:rPr lang="en-US" altLang="en-US" sz="2400" dirty="0">
                <a:latin typeface="+mn-lt"/>
                <a:hlinkClick r:id="rId5"/>
              </a:rPr>
              <a:t>https://www.youtube.com/watch?time_continue=554&amp;v=5CH5Ca5hDmc</a:t>
            </a:r>
            <a:endParaRPr lang="en-US" altLang="en-US" sz="2400" dirty="0">
              <a:latin typeface="+mn-lt"/>
            </a:endParaRPr>
          </a:p>
          <a:p>
            <a:pPr marL="0" indent="0" algn="ctr">
              <a:buNone/>
            </a:pPr>
            <a:endParaRPr lang="en-US" altLang="en-US" sz="2400" dirty="0">
              <a:latin typeface="+mn-lt"/>
            </a:endParaRPr>
          </a:p>
          <a:p>
            <a:pPr marL="0" indent="0" algn="ctr" eaLnBrk="1" hangingPunct="1">
              <a:buNone/>
            </a:pPr>
            <a:endParaRPr lang="en-US" altLang="en-US" sz="4400" dirty="0">
              <a:latin typeface="+mn-lt"/>
            </a:endParaRPr>
          </a:p>
        </p:txBody>
      </p:sp>
    </p:spTree>
    <p:extLst>
      <p:ext uri="{BB962C8B-B14F-4D97-AF65-F5344CB8AC3E}">
        <p14:creationId xmlns:p14="http://schemas.microsoft.com/office/powerpoint/2010/main" val="3002390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654C37-260C-4256-9787-B645A3CA20CE}"/>
              </a:ext>
            </a:extLst>
          </p:cNvPr>
          <p:cNvSpPr/>
          <p:nvPr/>
        </p:nvSpPr>
        <p:spPr>
          <a:xfrm>
            <a:off x="-255302" y="-140843"/>
            <a:ext cx="12192000" cy="1569660"/>
          </a:xfrm>
          <a:prstGeom prst="rect">
            <a:avLst/>
          </a:prstGeom>
          <a:solidFill>
            <a:schemeClr val="bg1"/>
          </a:solidFill>
        </p:spPr>
        <p:txBody>
          <a:bodyPr wrap="square">
            <a:spAutoFit/>
          </a:bodyPr>
          <a:lstStyle/>
          <a:p>
            <a:pPr algn="ctr" eaLnBrk="1" hangingPunct="1">
              <a:defRPr/>
            </a:pPr>
            <a:r>
              <a:rPr lang="en-US" sz="9600" b="1" dirty="0">
                <a:ln w="19050">
                  <a:solidFill>
                    <a:schemeClr val="tx2">
                      <a:tint val="1000"/>
                    </a:schemeClr>
                  </a:solidFill>
                  <a:prstDash val="solid"/>
                </a:ln>
                <a:solidFill>
                  <a:schemeClr val="bg2"/>
                </a:solidFill>
                <a:effectLst>
                  <a:outerShdw blurRad="50000" dist="50800" dir="7500000" algn="tl">
                    <a:srgbClr val="000000">
                      <a:shade val="5000"/>
                      <a:alpha val="35000"/>
                    </a:srgbClr>
                  </a:outerShdw>
                </a:effectLst>
                <a:latin typeface="Poor Richard" panose="02080502050505020702" pitchFamily="18" charset="0"/>
              </a:rPr>
              <a:t> </a:t>
            </a:r>
            <a:r>
              <a:rPr lang="en-US" sz="9600" b="1" dirty="0">
                <a:ln w="19050">
                  <a:solidFill>
                    <a:schemeClr val="tx2">
                      <a:tint val="1000"/>
                    </a:schemeClr>
                  </a:solidFill>
                  <a:prstDash val="solid"/>
                </a:ln>
                <a:effectLst>
                  <a:outerShdw blurRad="50000" dist="50800" dir="7500000" algn="tl">
                    <a:srgbClr val="000000">
                      <a:shade val="5000"/>
                      <a:alpha val="35000"/>
                    </a:srgbClr>
                  </a:outerShdw>
                </a:effectLst>
                <a:latin typeface="Poor Richard" panose="02080502050505020702" pitchFamily="18" charset="0"/>
              </a:rPr>
              <a:t>Fidelity Checklist</a:t>
            </a:r>
            <a:endParaRPr lang="en-US" sz="9600" dirty="0">
              <a:latin typeface="Poor Richard" panose="02080502050505020702" pitchFamily="18" charset="0"/>
            </a:endParaRPr>
          </a:p>
        </p:txBody>
      </p:sp>
      <p:graphicFrame>
        <p:nvGraphicFramePr>
          <p:cNvPr id="4" name="Table 3">
            <a:extLst>
              <a:ext uri="{FF2B5EF4-FFF2-40B4-BE49-F238E27FC236}">
                <a16:creationId xmlns:a16="http://schemas.microsoft.com/office/drawing/2014/main" id="{4148D8AE-2598-44E2-A123-12AB1ED08497}"/>
              </a:ext>
            </a:extLst>
          </p:cNvPr>
          <p:cNvGraphicFramePr>
            <a:graphicFrameLocks noGrp="1"/>
          </p:cNvGraphicFramePr>
          <p:nvPr>
            <p:extLst>
              <p:ext uri="{D42A27DB-BD31-4B8C-83A1-F6EECF244321}">
                <p14:modId xmlns:p14="http://schemas.microsoft.com/office/powerpoint/2010/main" val="578242095"/>
              </p:ext>
            </p:extLst>
          </p:nvPr>
        </p:nvGraphicFramePr>
        <p:xfrm>
          <a:off x="0" y="1413861"/>
          <a:ext cx="12191998" cy="5495986"/>
        </p:xfrm>
        <a:graphic>
          <a:graphicData uri="http://schemas.openxmlformats.org/drawingml/2006/table">
            <a:tbl>
              <a:tblPr firstRow="1" bandRow="1">
                <a:tableStyleId>{5C22544A-7EE6-4342-B048-85BDC9FD1C3A}</a:tableStyleId>
              </a:tblPr>
              <a:tblGrid>
                <a:gridCol w="8089578">
                  <a:extLst>
                    <a:ext uri="{9D8B030D-6E8A-4147-A177-3AD203B41FA5}">
                      <a16:colId xmlns:a16="http://schemas.microsoft.com/office/drawing/2014/main" val="2367883393"/>
                    </a:ext>
                  </a:extLst>
                </a:gridCol>
                <a:gridCol w="2051210">
                  <a:extLst>
                    <a:ext uri="{9D8B030D-6E8A-4147-A177-3AD203B41FA5}">
                      <a16:colId xmlns:a16="http://schemas.microsoft.com/office/drawing/2014/main" val="1294731480"/>
                    </a:ext>
                  </a:extLst>
                </a:gridCol>
                <a:gridCol w="2051210">
                  <a:extLst>
                    <a:ext uri="{9D8B030D-6E8A-4147-A177-3AD203B41FA5}">
                      <a16:colId xmlns:a16="http://schemas.microsoft.com/office/drawing/2014/main" val="2254829554"/>
                    </a:ext>
                  </a:extLst>
                </a:gridCol>
              </a:tblGrid>
              <a:tr h="675200">
                <a:tc>
                  <a:txBody>
                    <a:bodyPr/>
                    <a:lstStyle/>
                    <a:p>
                      <a:r>
                        <a:rPr lang="en-US" sz="3600" dirty="0">
                          <a:solidFill>
                            <a:srgbClr val="002060"/>
                          </a:solidFill>
                          <a:latin typeface="Poor Richard" panose="02080502050505020702" pitchFamily="18" charset="0"/>
                        </a:rPr>
                        <a:t>Team Meeting Foundations</a:t>
                      </a:r>
                    </a:p>
                  </a:txBody>
                  <a:tcPr/>
                </a:tc>
                <a:tc>
                  <a:txBody>
                    <a:bodyPr/>
                    <a:lstStyle/>
                    <a:p>
                      <a:pPr algn="ctr"/>
                      <a:r>
                        <a:rPr lang="en-US" sz="2000" dirty="0">
                          <a:solidFill>
                            <a:srgbClr val="002060"/>
                          </a:solidFill>
                          <a:latin typeface="Poor Richard" panose="02080502050505020702" pitchFamily="18" charset="0"/>
                        </a:rPr>
                        <a:t>Current </a:t>
                      </a:r>
                    </a:p>
                    <a:p>
                      <a:pPr algn="ctr"/>
                      <a:r>
                        <a:rPr lang="en-US" sz="2000" dirty="0">
                          <a:solidFill>
                            <a:srgbClr val="002060"/>
                          </a:solidFill>
                          <a:latin typeface="Poor Richard" panose="02080502050505020702" pitchFamily="18" charset="0"/>
                        </a:rPr>
                        <a:t>Status?</a:t>
                      </a:r>
                    </a:p>
                  </a:txBody>
                  <a:tcPr/>
                </a:tc>
                <a:tc>
                  <a:txBody>
                    <a:bodyPr/>
                    <a:lstStyle/>
                    <a:p>
                      <a:pPr algn="ctr"/>
                      <a:r>
                        <a:rPr lang="en-US" sz="2000" dirty="0">
                          <a:solidFill>
                            <a:srgbClr val="002060"/>
                          </a:solidFill>
                          <a:latin typeface="Poor Richard" panose="02080502050505020702" pitchFamily="18" charset="0"/>
                        </a:rPr>
                        <a:t>What are the </a:t>
                      </a:r>
                    </a:p>
                    <a:p>
                      <a:pPr algn="ctr"/>
                      <a:r>
                        <a:rPr lang="en-US" sz="2000" dirty="0">
                          <a:solidFill>
                            <a:srgbClr val="002060"/>
                          </a:solidFill>
                          <a:latin typeface="Poor Richard" panose="02080502050505020702" pitchFamily="18" charset="0"/>
                        </a:rPr>
                        <a:t>next steps?</a:t>
                      </a:r>
                    </a:p>
                  </a:txBody>
                  <a:tcPr/>
                </a:tc>
                <a:extLst>
                  <a:ext uri="{0D108BD9-81ED-4DB2-BD59-A6C34878D82A}">
                    <a16:rowId xmlns:a16="http://schemas.microsoft.com/office/drawing/2014/main" val="576093507"/>
                  </a:ext>
                </a:extLst>
              </a:tr>
              <a:tr h="524954">
                <a:tc>
                  <a:txBody>
                    <a:bodyPr/>
                    <a:lstStyle/>
                    <a:p>
                      <a:pPr marL="0" marR="114300">
                        <a:lnSpc>
                          <a:spcPct val="115000"/>
                        </a:lnSpc>
                        <a:spcBef>
                          <a:spcPts val="0"/>
                        </a:spcBef>
                        <a:spcAft>
                          <a:spcPts val="0"/>
                        </a:spcAft>
                        <a:tabLst>
                          <a:tab pos="4686300" algn="l"/>
                        </a:tabLst>
                      </a:pPr>
                      <a:r>
                        <a:rPr lang="en-US" sz="1600" b="0" dirty="0">
                          <a:effectLst/>
                          <a:latin typeface="Century Gothic" panose="020B0502020202020204" pitchFamily="34" charset="0"/>
                          <a:ea typeface="Calibri" panose="020F0502020204030204" pitchFamily="34" charset="0"/>
                          <a:cs typeface="Times New Roman" panose="02020603050405020304" pitchFamily="18" charset="0"/>
                        </a:rPr>
                        <a:t>1. Primary and backup individuals are assigned to defined roles and responsibilities of Facilitator, Minute Taker, and Data Analyst.</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23757451"/>
                  </a:ext>
                </a:extLst>
              </a:tr>
              <a:tr h="524954">
                <a:tc>
                  <a:txBody>
                    <a:bodyPr/>
                    <a:lstStyle/>
                    <a:p>
                      <a:pPr marL="0" marR="0">
                        <a:lnSpc>
                          <a:spcPct val="115000"/>
                        </a:lnSpc>
                        <a:spcBef>
                          <a:spcPts val="0"/>
                        </a:spcBef>
                        <a:spcAft>
                          <a:spcPts val="0"/>
                        </a:spcAft>
                      </a:pPr>
                      <a:r>
                        <a:rPr lang="en-US" sz="1600" b="0" dirty="0">
                          <a:effectLst/>
                          <a:latin typeface="Century Gothic" panose="020B0502020202020204" pitchFamily="34" charset="0"/>
                          <a:ea typeface="Calibri" panose="020F0502020204030204" pitchFamily="34" charset="0"/>
                          <a:cs typeface="Times New Roman" panose="02020603050405020304" pitchFamily="18" charset="0"/>
                        </a:rPr>
                        <a:t>2. Meeting participants have the authority to develop and implement problem-solving solutions.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33047323"/>
                  </a:ext>
                </a:extLst>
              </a:tr>
              <a:tr h="524954">
                <a:tc>
                  <a:txBody>
                    <a:bodyPr/>
                    <a:lstStyle/>
                    <a:p>
                      <a:pPr marL="0" marR="0">
                        <a:lnSpc>
                          <a:spcPct val="115000"/>
                        </a:lnSpc>
                        <a:spcBef>
                          <a:spcPts val="0"/>
                        </a:spcBef>
                        <a:spcAft>
                          <a:spcPts val="0"/>
                        </a:spcAft>
                      </a:pPr>
                      <a:r>
                        <a:rPr lang="en-US" sz="1600" b="0">
                          <a:effectLst/>
                          <a:latin typeface="Century Gothic" panose="020B0502020202020204" pitchFamily="34" charset="0"/>
                          <a:ea typeface="Calibri" panose="020F0502020204030204" pitchFamily="34" charset="0"/>
                          <a:cs typeface="Times New Roman" panose="02020603050405020304" pitchFamily="18" charset="0"/>
                        </a:rPr>
                        <a:t>3. Meeting started on time.</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84998157"/>
                  </a:ext>
                </a:extLst>
              </a:tr>
              <a:tr h="524954">
                <a:tc>
                  <a:txBody>
                    <a:bodyPr/>
                    <a:lstStyle/>
                    <a:p>
                      <a:pPr marL="0" marR="0">
                        <a:lnSpc>
                          <a:spcPct val="115000"/>
                        </a:lnSpc>
                        <a:spcBef>
                          <a:spcPts val="0"/>
                        </a:spcBef>
                        <a:spcAft>
                          <a:spcPts val="0"/>
                        </a:spcAft>
                      </a:pPr>
                      <a:r>
                        <a:rPr lang="en-US" sz="1600" b="0" dirty="0">
                          <a:effectLst/>
                          <a:latin typeface="Century Gothic" panose="020B0502020202020204" pitchFamily="34" charset="0"/>
                          <a:ea typeface="Calibri" panose="020F0502020204030204" pitchFamily="34" charset="0"/>
                          <a:cs typeface="Times New Roman" panose="02020603050405020304" pitchFamily="18" charset="0"/>
                        </a:rPr>
                        <a:t>4. Meeting ended on time, or members agreed to extend meeting time.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a:tc>
                <a:tc>
                  <a:txBody>
                    <a:bodyPr/>
                    <a:lstStyle/>
                    <a:p>
                      <a:endParaRPr lang="en-US" dirty="0"/>
                    </a:p>
                  </a:txBody>
                  <a:tcPr/>
                </a:tc>
                <a:extLst>
                  <a:ext uri="{0D108BD9-81ED-4DB2-BD59-A6C34878D82A}">
                    <a16:rowId xmlns:a16="http://schemas.microsoft.com/office/drawing/2014/main" val="3444421250"/>
                  </a:ext>
                </a:extLst>
              </a:tr>
              <a:tr h="524954">
                <a:tc>
                  <a:txBody>
                    <a:bodyPr/>
                    <a:lstStyle/>
                    <a:p>
                      <a:pPr marL="0" marR="0">
                        <a:lnSpc>
                          <a:spcPct val="115000"/>
                        </a:lnSpc>
                        <a:spcBef>
                          <a:spcPts val="0"/>
                        </a:spcBef>
                        <a:spcAft>
                          <a:spcPts val="0"/>
                        </a:spcAft>
                      </a:pPr>
                      <a:r>
                        <a:rPr lang="en-US" sz="1600" b="0" dirty="0">
                          <a:effectLst/>
                          <a:latin typeface="Century Gothic" panose="020B0502020202020204" pitchFamily="34" charset="0"/>
                          <a:ea typeface="Calibri" panose="020F0502020204030204" pitchFamily="34" charset="0"/>
                          <a:cs typeface="Times New Roman" panose="02020603050405020304" pitchFamily="18" charset="0"/>
                        </a:rPr>
                        <a:t>5. Team members attend meetings promptly and regularly.</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a:tc>
                <a:tc>
                  <a:txBody>
                    <a:bodyPr/>
                    <a:lstStyle/>
                    <a:p>
                      <a:endParaRPr lang="en-US" dirty="0"/>
                    </a:p>
                  </a:txBody>
                  <a:tcPr/>
                </a:tc>
                <a:extLst>
                  <a:ext uri="{0D108BD9-81ED-4DB2-BD59-A6C34878D82A}">
                    <a16:rowId xmlns:a16="http://schemas.microsoft.com/office/drawing/2014/main" val="4054556855"/>
                  </a:ext>
                </a:extLst>
              </a:tr>
              <a:tr h="524954">
                <a:tc>
                  <a:txBody>
                    <a:bodyPr/>
                    <a:lstStyle/>
                    <a:p>
                      <a:pPr marL="0" marR="0">
                        <a:lnSpc>
                          <a:spcPct val="115000"/>
                        </a:lnSpc>
                        <a:spcBef>
                          <a:spcPts val="0"/>
                        </a:spcBef>
                        <a:spcAft>
                          <a:spcPts val="0"/>
                        </a:spcAft>
                      </a:pPr>
                      <a:r>
                        <a:rPr lang="en-US" sz="1600" b="0" dirty="0">
                          <a:effectLst/>
                          <a:latin typeface="Century Gothic" panose="020B0502020202020204" pitchFamily="34" charset="0"/>
                          <a:ea typeface="Calibri" panose="020F0502020204030204" pitchFamily="34" charset="0"/>
                          <a:cs typeface="Times New Roman" panose="02020603050405020304" pitchFamily="18" charset="0"/>
                        </a:rPr>
                        <a:t>6. Public agenda format was used to define topics and guide meeting discussion and was available for all participants to refer to during the meeting.</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a:tc>
                <a:tc>
                  <a:txBody>
                    <a:bodyPr/>
                    <a:lstStyle/>
                    <a:p>
                      <a:endParaRPr lang="en-US" dirty="0"/>
                    </a:p>
                  </a:txBody>
                  <a:tcPr/>
                </a:tc>
                <a:extLst>
                  <a:ext uri="{0D108BD9-81ED-4DB2-BD59-A6C34878D82A}">
                    <a16:rowId xmlns:a16="http://schemas.microsoft.com/office/drawing/2014/main" val="818655258"/>
                  </a:ext>
                </a:extLst>
              </a:tr>
              <a:tr h="524954">
                <a:tc>
                  <a:txBody>
                    <a:bodyPr/>
                    <a:lstStyle/>
                    <a:p>
                      <a:pPr marL="0" marR="0">
                        <a:lnSpc>
                          <a:spcPct val="115000"/>
                        </a:lnSpc>
                        <a:spcBef>
                          <a:spcPts val="0"/>
                        </a:spcBef>
                        <a:spcAft>
                          <a:spcPts val="0"/>
                        </a:spcAft>
                      </a:pPr>
                      <a:r>
                        <a:rPr lang="en-US" sz="1600" b="0" dirty="0">
                          <a:effectLst/>
                          <a:latin typeface="Century Gothic" panose="020B0502020202020204" pitchFamily="34" charset="0"/>
                          <a:ea typeface="Calibri" panose="020F0502020204030204" pitchFamily="34" charset="0"/>
                          <a:cs typeface="Times New Roman" panose="02020603050405020304" pitchFamily="18" charset="0"/>
                        </a:rPr>
                        <a:t>7. Previous meeting minutes were present and reviewed at start of the meeting.</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50387011"/>
                  </a:ext>
                </a:extLst>
              </a:tr>
              <a:tr h="524954">
                <a:tc>
                  <a:txBody>
                    <a:bodyPr/>
                    <a:lstStyle/>
                    <a:p>
                      <a:pPr marL="0" marR="0">
                        <a:lnSpc>
                          <a:spcPct val="115000"/>
                        </a:lnSpc>
                        <a:spcBef>
                          <a:spcPts val="0"/>
                        </a:spcBef>
                        <a:spcAft>
                          <a:spcPts val="0"/>
                        </a:spcAft>
                      </a:pPr>
                      <a:r>
                        <a:rPr lang="en-US" sz="1600" b="0" dirty="0">
                          <a:effectLst/>
                          <a:latin typeface="Century Gothic" panose="020B0502020202020204" pitchFamily="34" charset="0"/>
                          <a:ea typeface="Calibri" panose="020F0502020204030204" pitchFamily="34" charset="0"/>
                          <a:cs typeface="Times New Roman" panose="02020603050405020304" pitchFamily="18" charset="0"/>
                        </a:rPr>
                        <a:t>8. Next meeting was scheduled by the conclusion of the meeting.</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07978383"/>
                  </a:ext>
                </a:extLst>
              </a:tr>
              <a:tr h="524954">
                <a:tc>
                  <a:txBody>
                    <a:bodyPr/>
                    <a:lstStyle/>
                    <a:p>
                      <a:pPr marL="0" marR="0">
                        <a:lnSpc>
                          <a:spcPct val="115000"/>
                        </a:lnSpc>
                        <a:spcBef>
                          <a:spcPts val="0"/>
                        </a:spcBef>
                        <a:spcAft>
                          <a:spcPts val="0"/>
                        </a:spcAft>
                      </a:pPr>
                      <a:r>
                        <a:rPr lang="en-US" sz="1600" b="0" dirty="0">
                          <a:effectLst/>
                          <a:latin typeface="Century Gothic" panose="020B0502020202020204" pitchFamily="34" charset="0"/>
                          <a:ea typeface="Calibri" panose="020F0502020204030204" pitchFamily="34" charset="0"/>
                          <a:cs typeface="Times New Roman" panose="02020603050405020304" pitchFamily="18" charset="0"/>
                        </a:rPr>
                        <a:t>9. Meeting Minutes are distributed to all team members within 24 hours of the conclusion of the meeting.</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45288039"/>
                  </a:ext>
                </a:extLst>
              </a:tr>
            </a:tbl>
          </a:graphicData>
        </a:graphic>
      </p:graphicFrame>
      <p:pic>
        <p:nvPicPr>
          <p:cNvPr id="5" name="Picture 4" descr="Image result for green flag">
            <a:extLst>
              <a:ext uri="{FF2B5EF4-FFF2-40B4-BE49-F238E27FC236}">
                <a16:creationId xmlns:a16="http://schemas.microsoft.com/office/drawing/2014/main" id="{509AF33F-2274-400D-ACFA-B7E5A85A259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979294" y="-144938"/>
            <a:ext cx="3212706" cy="1859536"/>
          </a:xfrm>
          <a:prstGeom prst="rect">
            <a:avLst/>
          </a:prstGeom>
          <a:noFill/>
          <a:ln>
            <a:noFill/>
          </a:ln>
        </p:spPr>
      </p:pic>
      <p:sp>
        <p:nvSpPr>
          <p:cNvPr id="6" name="Rectangle 5">
            <a:extLst>
              <a:ext uri="{FF2B5EF4-FFF2-40B4-BE49-F238E27FC236}">
                <a16:creationId xmlns:a16="http://schemas.microsoft.com/office/drawing/2014/main" id="{ABAC53E6-4636-44AF-9857-EE33EEBF8B7C}"/>
              </a:ext>
            </a:extLst>
          </p:cNvPr>
          <p:cNvSpPr/>
          <p:nvPr/>
        </p:nvSpPr>
        <p:spPr>
          <a:xfrm>
            <a:off x="10820687" y="116477"/>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#2</a:t>
            </a:r>
          </a:p>
        </p:txBody>
      </p:sp>
    </p:spTree>
    <p:extLst>
      <p:ext uri="{BB962C8B-B14F-4D97-AF65-F5344CB8AC3E}">
        <p14:creationId xmlns:p14="http://schemas.microsoft.com/office/powerpoint/2010/main" val="3608606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Image result for green flag">
            <a:extLst>
              <a:ext uri="{FF2B5EF4-FFF2-40B4-BE49-F238E27FC236}">
                <a16:creationId xmlns:a16="http://schemas.microsoft.com/office/drawing/2014/main" id="{F972FA29-714D-45BB-AEEA-622C68B1F97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51" y="64674"/>
            <a:ext cx="2702560" cy="2243955"/>
          </a:xfrm>
          <a:prstGeom prst="rect">
            <a:avLst/>
          </a:prstGeom>
          <a:noFill/>
          <a:ln>
            <a:noFill/>
          </a:ln>
        </p:spPr>
      </p:pic>
      <p:sp>
        <p:nvSpPr>
          <p:cNvPr id="35" name="Rectangle 34">
            <a:extLst>
              <a:ext uri="{FF2B5EF4-FFF2-40B4-BE49-F238E27FC236}">
                <a16:creationId xmlns:a16="http://schemas.microsoft.com/office/drawing/2014/main" id="{DA9DF7F4-E9C5-4EA6-B731-7CB002EB441E}"/>
              </a:ext>
            </a:extLst>
          </p:cNvPr>
          <p:cNvSpPr/>
          <p:nvPr/>
        </p:nvSpPr>
        <p:spPr>
          <a:xfrm>
            <a:off x="224404" y="462258"/>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#3</a:t>
            </a:r>
          </a:p>
        </p:txBody>
      </p:sp>
      <p:sp>
        <p:nvSpPr>
          <p:cNvPr id="14" name="Rectangle 13">
            <a:extLst>
              <a:ext uri="{FF2B5EF4-FFF2-40B4-BE49-F238E27FC236}">
                <a16:creationId xmlns:a16="http://schemas.microsoft.com/office/drawing/2014/main" id="{78D73FFF-1CF4-410C-AF8D-85E4C042DAD1}"/>
              </a:ext>
            </a:extLst>
          </p:cNvPr>
          <p:cNvSpPr/>
          <p:nvPr/>
        </p:nvSpPr>
        <p:spPr>
          <a:xfrm flipH="1">
            <a:off x="-929769" y="1459334"/>
            <a:ext cx="5686185" cy="4278094"/>
          </a:xfrm>
          <a:prstGeom prst="rect">
            <a:avLst/>
          </a:prstGeom>
          <a:noFill/>
        </p:spPr>
        <p:txBody>
          <a:bodyPr wrap="square" lIns="91440" tIns="45720" rIns="91440" bIns="45720">
            <a:spAutoFit/>
          </a:bodyPr>
          <a:lstStyle/>
          <a:p>
            <a:pPr algn="r"/>
            <a:r>
              <a:rPr lang="en-US" sz="9600" b="1" dirty="0"/>
              <a:t>Team Decision </a:t>
            </a:r>
            <a:r>
              <a:rPr lang="en-US" sz="8000" b="1" dirty="0"/>
              <a:t>Guidelines</a:t>
            </a:r>
            <a:endParaRPr lang="en-US" sz="8000" dirty="0"/>
          </a:p>
        </p:txBody>
      </p:sp>
      <p:pic>
        <p:nvPicPr>
          <p:cNvPr id="3" name="Picture 2">
            <a:extLst>
              <a:ext uri="{FF2B5EF4-FFF2-40B4-BE49-F238E27FC236}">
                <a16:creationId xmlns:a16="http://schemas.microsoft.com/office/drawing/2014/main" id="{241F0439-BA10-4962-B477-A2FF7EB1E1E8}"/>
              </a:ext>
            </a:extLst>
          </p:cNvPr>
          <p:cNvPicPr>
            <a:picLocks noChangeAspect="1"/>
          </p:cNvPicPr>
          <p:nvPr/>
        </p:nvPicPr>
        <p:blipFill>
          <a:blip r:embed="rId4"/>
          <a:stretch>
            <a:fillRect/>
          </a:stretch>
        </p:blipFill>
        <p:spPr>
          <a:xfrm>
            <a:off x="4911338" y="0"/>
            <a:ext cx="3706346" cy="6858000"/>
          </a:xfrm>
          <a:prstGeom prst="rect">
            <a:avLst/>
          </a:prstGeom>
        </p:spPr>
      </p:pic>
      <p:graphicFrame>
        <p:nvGraphicFramePr>
          <p:cNvPr id="8" name="Table 7">
            <a:extLst>
              <a:ext uri="{FF2B5EF4-FFF2-40B4-BE49-F238E27FC236}">
                <a16:creationId xmlns:a16="http://schemas.microsoft.com/office/drawing/2014/main" id="{A786BABA-0B12-4377-AA55-E17D7B434852}"/>
              </a:ext>
            </a:extLst>
          </p:cNvPr>
          <p:cNvGraphicFramePr>
            <a:graphicFrameLocks noGrp="1"/>
          </p:cNvGraphicFramePr>
          <p:nvPr>
            <p:extLst>
              <p:ext uri="{D42A27DB-BD31-4B8C-83A1-F6EECF244321}">
                <p14:modId xmlns:p14="http://schemas.microsoft.com/office/powerpoint/2010/main" val="4071407424"/>
              </p:ext>
            </p:extLst>
          </p:nvPr>
        </p:nvGraphicFramePr>
        <p:xfrm>
          <a:off x="8617684" y="0"/>
          <a:ext cx="3574316" cy="6863080"/>
        </p:xfrm>
        <a:graphic>
          <a:graphicData uri="http://schemas.openxmlformats.org/drawingml/2006/table">
            <a:tbl>
              <a:tblPr firstRow="1" bandRow="1">
                <a:tableStyleId>{5C22544A-7EE6-4342-B048-85BDC9FD1C3A}</a:tableStyleId>
              </a:tblPr>
              <a:tblGrid>
                <a:gridCol w="1787158">
                  <a:extLst>
                    <a:ext uri="{9D8B030D-6E8A-4147-A177-3AD203B41FA5}">
                      <a16:colId xmlns:a16="http://schemas.microsoft.com/office/drawing/2014/main" val="740364973"/>
                    </a:ext>
                  </a:extLst>
                </a:gridCol>
                <a:gridCol w="1787158">
                  <a:extLst>
                    <a:ext uri="{9D8B030D-6E8A-4147-A177-3AD203B41FA5}">
                      <a16:colId xmlns:a16="http://schemas.microsoft.com/office/drawing/2014/main" val="2990533778"/>
                    </a:ext>
                  </a:extLst>
                </a:gridCol>
              </a:tblGrid>
              <a:tr h="370840">
                <a:tc>
                  <a:txBody>
                    <a:bodyPr/>
                    <a:lstStyle/>
                    <a:p>
                      <a:r>
                        <a:rPr lang="en-US" dirty="0"/>
                        <a:t>BEHAVIOR</a:t>
                      </a:r>
                    </a:p>
                  </a:txBody>
                  <a:tcPr/>
                </a:tc>
                <a:tc>
                  <a:txBody>
                    <a:bodyPr/>
                    <a:lstStyle/>
                    <a:p>
                      <a:r>
                        <a:rPr lang="en-US" dirty="0"/>
                        <a:t>ACADEMIC</a:t>
                      </a:r>
                    </a:p>
                  </a:txBody>
                  <a:tcPr/>
                </a:tc>
                <a:extLst>
                  <a:ext uri="{0D108BD9-81ED-4DB2-BD59-A6C34878D82A}">
                    <a16:rowId xmlns:a16="http://schemas.microsoft.com/office/drawing/2014/main" val="404964583"/>
                  </a:ext>
                </a:extLst>
              </a:tr>
              <a:tr h="370840">
                <a:tc>
                  <a:txBody>
                    <a:bodyPr/>
                    <a:lstStyle/>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3318290563"/>
                  </a:ext>
                </a:extLst>
              </a:tr>
              <a:tr h="370840">
                <a:tc>
                  <a:txBody>
                    <a:bodyPr/>
                    <a:lstStyle/>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3791996251"/>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31183295"/>
                  </a:ext>
                </a:extLst>
              </a:tr>
              <a:tr h="370840">
                <a:tc>
                  <a:txBody>
                    <a:bodyPr/>
                    <a:lstStyle/>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939848777"/>
                  </a:ext>
                </a:extLst>
              </a:tr>
              <a:tr h="370840">
                <a:tc>
                  <a:txBody>
                    <a:bodyPr/>
                    <a:lstStyle/>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889301823"/>
                  </a:ext>
                </a:extLst>
              </a:tr>
            </a:tbl>
          </a:graphicData>
        </a:graphic>
      </p:graphicFrame>
    </p:spTree>
    <p:extLst>
      <p:ext uri="{BB962C8B-B14F-4D97-AF65-F5344CB8AC3E}">
        <p14:creationId xmlns:p14="http://schemas.microsoft.com/office/powerpoint/2010/main" val="1339216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688737-FA1A-4A5C-930D-08E8517C2546}"/>
              </a:ext>
            </a:extLst>
          </p:cNvPr>
          <p:cNvPicPr>
            <a:picLocks noChangeAspect="1"/>
          </p:cNvPicPr>
          <p:nvPr/>
        </p:nvPicPr>
        <p:blipFill>
          <a:blip r:embed="rId3"/>
          <a:stretch>
            <a:fillRect/>
          </a:stretch>
        </p:blipFill>
        <p:spPr>
          <a:xfrm>
            <a:off x="4594323" y="0"/>
            <a:ext cx="7536934" cy="6858000"/>
          </a:xfrm>
          <a:prstGeom prst="rect">
            <a:avLst/>
          </a:prstGeom>
        </p:spPr>
      </p:pic>
      <p:sp>
        <p:nvSpPr>
          <p:cNvPr id="6" name="Title 5">
            <a:extLst>
              <a:ext uri="{FF2B5EF4-FFF2-40B4-BE49-F238E27FC236}">
                <a16:creationId xmlns:a16="http://schemas.microsoft.com/office/drawing/2014/main" id="{8E9EA2FB-ED2F-41E6-A498-E9F8EFD7EB59}"/>
              </a:ext>
            </a:extLst>
          </p:cNvPr>
          <p:cNvSpPr>
            <a:spLocks noGrp="1"/>
          </p:cNvSpPr>
          <p:nvPr>
            <p:ph type="title"/>
          </p:nvPr>
        </p:nvSpPr>
        <p:spPr>
          <a:xfrm>
            <a:off x="583987" y="4269121"/>
            <a:ext cx="4202437" cy="1600200"/>
          </a:xfrm>
        </p:spPr>
        <p:txBody>
          <a:bodyPr/>
          <a:lstStyle/>
          <a:p>
            <a:r>
              <a:rPr lang="en-US" sz="9600" b="1" dirty="0">
                <a:solidFill>
                  <a:schemeClr val="tx1"/>
                </a:solidFill>
              </a:rPr>
              <a:t>Team Meeting Minutes</a:t>
            </a:r>
          </a:p>
        </p:txBody>
      </p:sp>
      <p:pic>
        <p:nvPicPr>
          <p:cNvPr id="9" name="Picture 8" descr="Image result for green flag">
            <a:extLst>
              <a:ext uri="{FF2B5EF4-FFF2-40B4-BE49-F238E27FC236}">
                <a16:creationId xmlns:a16="http://schemas.microsoft.com/office/drawing/2014/main" id="{B35ABA3E-3F70-4D33-B320-10F06758203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851" y="64674"/>
            <a:ext cx="2702560" cy="2243955"/>
          </a:xfrm>
          <a:prstGeom prst="rect">
            <a:avLst/>
          </a:prstGeom>
          <a:noFill/>
          <a:ln>
            <a:noFill/>
          </a:ln>
        </p:spPr>
      </p:pic>
      <p:sp>
        <p:nvSpPr>
          <p:cNvPr id="10" name="Rectangle 9">
            <a:extLst>
              <a:ext uri="{FF2B5EF4-FFF2-40B4-BE49-F238E27FC236}">
                <a16:creationId xmlns:a16="http://schemas.microsoft.com/office/drawing/2014/main" id="{5C98E0EE-A5B3-4AB8-A694-EA86DC89917B}"/>
              </a:ext>
            </a:extLst>
          </p:cNvPr>
          <p:cNvSpPr/>
          <p:nvPr/>
        </p:nvSpPr>
        <p:spPr>
          <a:xfrm>
            <a:off x="270509" y="377734"/>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#4</a:t>
            </a:r>
          </a:p>
        </p:txBody>
      </p:sp>
      <p:sp>
        <p:nvSpPr>
          <p:cNvPr id="11" name="Rectangle 10">
            <a:extLst>
              <a:ext uri="{FF2B5EF4-FFF2-40B4-BE49-F238E27FC236}">
                <a16:creationId xmlns:a16="http://schemas.microsoft.com/office/drawing/2014/main" id="{867F6499-2768-411C-AAD3-04264C1F91E5}"/>
              </a:ext>
            </a:extLst>
          </p:cNvPr>
          <p:cNvSpPr/>
          <p:nvPr/>
        </p:nvSpPr>
        <p:spPr>
          <a:xfrm>
            <a:off x="4674453" y="491778"/>
            <a:ext cx="7376673" cy="80928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8492DC5-B569-45D5-A186-7E9CD484A1FA}"/>
              </a:ext>
            </a:extLst>
          </p:cNvPr>
          <p:cNvSpPr/>
          <p:nvPr/>
        </p:nvSpPr>
        <p:spPr>
          <a:xfrm>
            <a:off x="4674453" y="1499343"/>
            <a:ext cx="7376673" cy="108953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578C4B-CDEC-46F6-AE75-E96AF8D32A1D}"/>
              </a:ext>
            </a:extLst>
          </p:cNvPr>
          <p:cNvSpPr/>
          <p:nvPr/>
        </p:nvSpPr>
        <p:spPr>
          <a:xfrm>
            <a:off x="4674453" y="2588879"/>
            <a:ext cx="7376673" cy="417307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20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19AA9-C351-4289-9493-A87B94D07C39}"/>
              </a:ext>
            </a:extLst>
          </p:cNvPr>
          <p:cNvSpPr>
            <a:spLocks noGrp="1"/>
          </p:cNvSpPr>
          <p:nvPr>
            <p:ph type="title"/>
          </p:nvPr>
        </p:nvSpPr>
        <p:spPr>
          <a:xfrm>
            <a:off x="534625" y="1669718"/>
            <a:ext cx="4122568" cy="1600200"/>
          </a:xfrm>
        </p:spPr>
        <p:txBody>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Color:</a:t>
            </a:r>
            <a:b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(pick your green color)</a:t>
            </a:r>
          </a:p>
        </p:txBody>
      </p:sp>
      <p:sp>
        <p:nvSpPr>
          <p:cNvPr id="4" name="Text Placeholder 3">
            <a:extLst>
              <a:ext uri="{FF2B5EF4-FFF2-40B4-BE49-F238E27FC236}">
                <a16:creationId xmlns:a16="http://schemas.microsoft.com/office/drawing/2014/main" id="{5757E6B3-BB1C-40C8-93F5-4ECDB8D9A3F8}"/>
              </a:ext>
            </a:extLst>
          </p:cNvPr>
          <p:cNvSpPr>
            <a:spLocks noGrp="1"/>
          </p:cNvSpPr>
          <p:nvPr>
            <p:ph type="body" sz="half" idx="2"/>
          </p:nvPr>
        </p:nvSpPr>
        <p:spPr>
          <a:xfrm>
            <a:off x="-2319766" y="3588082"/>
            <a:ext cx="3617862" cy="3528535"/>
          </a:xfrm>
        </p:spPr>
        <p:txBody>
          <a:bodyPr/>
          <a:lstStyle/>
          <a:p>
            <a:endParaRPr lang="en-US" dirty="0"/>
          </a:p>
        </p:txBody>
      </p:sp>
      <p:sp>
        <p:nvSpPr>
          <p:cNvPr id="7" name="Rectangle 6">
            <a:extLst>
              <a:ext uri="{FF2B5EF4-FFF2-40B4-BE49-F238E27FC236}">
                <a16:creationId xmlns:a16="http://schemas.microsoft.com/office/drawing/2014/main" id="{2C2877FA-D9F5-4C18-8B66-64202C5376AD}"/>
              </a:ext>
            </a:extLst>
          </p:cNvPr>
          <p:cNvSpPr/>
          <p:nvPr/>
        </p:nvSpPr>
        <p:spPr>
          <a:xfrm>
            <a:off x="5320276" y="312762"/>
            <a:ext cx="6457224" cy="6232475"/>
          </a:xfrm>
          <a:prstGeom prst="rect">
            <a:avLst/>
          </a:prstGeom>
          <a:noFill/>
        </p:spPr>
        <p:txBody>
          <a:bodyPr wrap="square" lIns="91440" tIns="45720" rIns="91440" bIns="45720">
            <a:spAutoFit/>
          </a:bodyPr>
          <a:lstStyle/>
          <a:p>
            <a:pPr algn="ctr"/>
            <a:r>
              <a:rPr lang="en-US" sz="7200" dirty="0">
                <a:ln w="0"/>
                <a:effectLst>
                  <a:outerShdw blurRad="38100" dist="19050" dir="2700000" algn="tl" rotWithShape="0">
                    <a:schemeClr val="dk1">
                      <a:alpha val="40000"/>
                    </a:schemeClr>
                  </a:outerShdw>
                </a:effectLst>
              </a:rPr>
              <a:t>is like </a:t>
            </a:r>
          </a:p>
          <a:p>
            <a:pPr algn="ctr"/>
            <a:r>
              <a:rPr lang="en-US" sz="8500" dirty="0">
                <a:ln w="0"/>
                <a:solidFill>
                  <a:schemeClr val="tx2">
                    <a:lumMod val="50000"/>
                  </a:schemeClr>
                </a:solidFill>
                <a:effectLst>
                  <a:outerShdw blurRad="38100" dist="19050" dir="2700000" algn="tl" rotWithShape="0">
                    <a:schemeClr val="dk1">
                      <a:alpha val="40000"/>
                    </a:schemeClr>
                  </a:outerShdw>
                </a:effectLst>
              </a:rPr>
              <a:t>DATA BASED DECISION MAKING </a:t>
            </a:r>
            <a:r>
              <a:rPr lang="en-US" sz="7200" dirty="0">
                <a:ln w="0"/>
                <a:effectLst>
                  <a:outerShdw blurRad="38100" dist="19050" dir="2700000" algn="tl" rotWithShape="0">
                    <a:schemeClr val="dk1">
                      <a:alpha val="40000"/>
                    </a:schemeClr>
                  </a:outerShdw>
                </a:effectLst>
              </a:rPr>
              <a:t>because</a:t>
            </a:r>
            <a:endParaRPr lang="en-US" sz="7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8957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6709A4-6ADE-4E0C-BED2-1FA4A15F11B3}"/>
              </a:ext>
            </a:extLst>
          </p:cNvPr>
          <p:cNvPicPr>
            <a:picLocks noChangeAspect="1"/>
          </p:cNvPicPr>
          <p:nvPr/>
        </p:nvPicPr>
        <p:blipFill>
          <a:blip r:embed="rId3"/>
          <a:stretch>
            <a:fillRect/>
          </a:stretch>
        </p:blipFill>
        <p:spPr>
          <a:xfrm>
            <a:off x="4595741" y="377734"/>
            <a:ext cx="7646069" cy="5988488"/>
          </a:xfrm>
          <a:prstGeom prst="rect">
            <a:avLst/>
          </a:prstGeom>
        </p:spPr>
      </p:pic>
      <p:sp>
        <p:nvSpPr>
          <p:cNvPr id="6" name="Title 5">
            <a:extLst>
              <a:ext uri="{FF2B5EF4-FFF2-40B4-BE49-F238E27FC236}">
                <a16:creationId xmlns:a16="http://schemas.microsoft.com/office/drawing/2014/main" id="{8E9EA2FB-ED2F-41E6-A498-E9F8EFD7EB59}"/>
              </a:ext>
            </a:extLst>
          </p:cNvPr>
          <p:cNvSpPr>
            <a:spLocks noGrp="1"/>
          </p:cNvSpPr>
          <p:nvPr>
            <p:ph type="title"/>
          </p:nvPr>
        </p:nvSpPr>
        <p:spPr>
          <a:xfrm>
            <a:off x="583987" y="4269121"/>
            <a:ext cx="4202437" cy="1600200"/>
          </a:xfrm>
        </p:spPr>
        <p:txBody>
          <a:bodyPr/>
          <a:lstStyle/>
          <a:p>
            <a:r>
              <a:rPr lang="en-US" sz="9600" b="1" dirty="0">
                <a:solidFill>
                  <a:schemeClr val="tx1"/>
                </a:solidFill>
              </a:rPr>
              <a:t>Team Meeting Minutes</a:t>
            </a:r>
          </a:p>
        </p:txBody>
      </p:sp>
      <p:pic>
        <p:nvPicPr>
          <p:cNvPr id="9" name="Picture 8" descr="Image result for green flag">
            <a:extLst>
              <a:ext uri="{FF2B5EF4-FFF2-40B4-BE49-F238E27FC236}">
                <a16:creationId xmlns:a16="http://schemas.microsoft.com/office/drawing/2014/main" id="{B35ABA3E-3F70-4D33-B320-10F06758203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851" y="64674"/>
            <a:ext cx="2702560" cy="2243955"/>
          </a:xfrm>
          <a:prstGeom prst="rect">
            <a:avLst/>
          </a:prstGeom>
          <a:noFill/>
          <a:ln>
            <a:noFill/>
          </a:ln>
        </p:spPr>
      </p:pic>
      <p:sp>
        <p:nvSpPr>
          <p:cNvPr id="10" name="Rectangle 9">
            <a:extLst>
              <a:ext uri="{FF2B5EF4-FFF2-40B4-BE49-F238E27FC236}">
                <a16:creationId xmlns:a16="http://schemas.microsoft.com/office/drawing/2014/main" id="{5C98E0EE-A5B3-4AB8-A694-EA86DC89917B}"/>
              </a:ext>
            </a:extLst>
          </p:cNvPr>
          <p:cNvSpPr/>
          <p:nvPr/>
        </p:nvSpPr>
        <p:spPr>
          <a:xfrm>
            <a:off x="270509" y="377734"/>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#4</a:t>
            </a:r>
          </a:p>
        </p:txBody>
      </p:sp>
      <p:sp>
        <p:nvSpPr>
          <p:cNvPr id="11" name="Rectangle 10">
            <a:extLst>
              <a:ext uri="{FF2B5EF4-FFF2-40B4-BE49-F238E27FC236}">
                <a16:creationId xmlns:a16="http://schemas.microsoft.com/office/drawing/2014/main" id="{867F6499-2768-411C-AAD3-04264C1F91E5}"/>
              </a:ext>
            </a:extLst>
          </p:cNvPr>
          <p:cNvSpPr/>
          <p:nvPr/>
        </p:nvSpPr>
        <p:spPr>
          <a:xfrm>
            <a:off x="4595741" y="376389"/>
            <a:ext cx="7585286" cy="13169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8492DC5-B569-45D5-A186-7E9CD484A1FA}"/>
              </a:ext>
            </a:extLst>
          </p:cNvPr>
          <p:cNvSpPr/>
          <p:nvPr/>
        </p:nvSpPr>
        <p:spPr>
          <a:xfrm>
            <a:off x="4595742" y="1762652"/>
            <a:ext cx="2702560" cy="471761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7B3647E-4D04-42FC-8B73-6836A5F7211D}"/>
              </a:ext>
            </a:extLst>
          </p:cNvPr>
          <p:cNvSpPr/>
          <p:nvPr/>
        </p:nvSpPr>
        <p:spPr>
          <a:xfrm>
            <a:off x="7298300" y="1763997"/>
            <a:ext cx="1292448" cy="471761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C69827-D18C-46D1-BDB9-5B6C23A94AEE}"/>
              </a:ext>
            </a:extLst>
          </p:cNvPr>
          <p:cNvSpPr/>
          <p:nvPr/>
        </p:nvSpPr>
        <p:spPr>
          <a:xfrm>
            <a:off x="8590748" y="1779429"/>
            <a:ext cx="1629015" cy="471761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AF0EF1-5DC5-4A9A-B049-4CBE0C7721D3}"/>
              </a:ext>
            </a:extLst>
          </p:cNvPr>
          <p:cNvSpPr/>
          <p:nvPr/>
        </p:nvSpPr>
        <p:spPr>
          <a:xfrm>
            <a:off x="10238134" y="1762652"/>
            <a:ext cx="1953866" cy="471761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85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1DAFE4-303A-4542-953B-8DA069F84139}"/>
              </a:ext>
            </a:extLst>
          </p:cNvPr>
          <p:cNvPicPr>
            <a:picLocks noChangeAspect="1"/>
          </p:cNvPicPr>
          <p:nvPr/>
        </p:nvPicPr>
        <p:blipFill>
          <a:blip r:embed="rId3"/>
          <a:stretch>
            <a:fillRect/>
          </a:stretch>
        </p:blipFill>
        <p:spPr>
          <a:xfrm>
            <a:off x="4595741" y="376389"/>
            <a:ext cx="7691542" cy="6153149"/>
          </a:xfrm>
          <a:prstGeom prst="rect">
            <a:avLst/>
          </a:prstGeom>
        </p:spPr>
      </p:pic>
      <p:sp>
        <p:nvSpPr>
          <p:cNvPr id="6" name="Title 5">
            <a:extLst>
              <a:ext uri="{FF2B5EF4-FFF2-40B4-BE49-F238E27FC236}">
                <a16:creationId xmlns:a16="http://schemas.microsoft.com/office/drawing/2014/main" id="{8E9EA2FB-ED2F-41E6-A498-E9F8EFD7EB59}"/>
              </a:ext>
            </a:extLst>
          </p:cNvPr>
          <p:cNvSpPr>
            <a:spLocks noGrp="1"/>
          </p:cNvSpPr>
          <p:nvPr>
            <p:ph type="title"/>
          </p:nvPr>
        </p:nvSpPr>
        <p:spPr>
          <a:xfrm>
            <a:off x="583987" y="4269121"/>
            <a:ext cx="4202437" cy="1600200"/>
          </a:xfrm>
        </p:spPr>
        <p:txBody>
          <a:bodyPr/>
          <a:lstStyle/>
          <a:p>
            <a:r>
              <a:rPr lang="en-US" sz="9600" b="1" dirty="0">
                <a:solidFill>
                  <a:schemeClr val="tx1"/>
                </a:solidFill>
              </a:rPr>
              <a:t>Team Meeting Minutes</a:t>
            </a:r>
          </a:p>
        </p:txBody>
      </p:sp>
      <p:pic>
        <p:nvPicPr>
          <p:cNvPr id="9" name="Picture 8" descr="Image result for green flag">
            <a:extLst>
              <a:ext uri="{FF2B5EF4-FFF2-40B4-BE49-F238E27FC236}">
                <a16:creationId xmlns:a16="http://schemas.microsoft.com/office/drawing/2014/main" id="{B35ABA3E-3F70-4D33-B320-10F06758203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851" y="64674"/>
            <a:ext cx="2702560" cy="2243955"/>
          </a:xfrm>
          <a:prstGeom prst="rect">
            <a:avLst/>
          </a:prstGeom>
          <a:noFill/>
          <a:ln>
            <a:noFill/>
          </a:ln>
        </p:spPr>
      </p:pic>
      <p:sp>
        <p:nvSpPr>
          <p:cNvPr id="10" name="Rectangle 9">
            <a:extLst>
              <a:ext uri="{FF2B5EF4-FFF2-40B4-BE49-F238E27FC236}">
                <a16:creationId xmlns:a16="http://schemas.microsoft.com/office/drawing/2014/main" id="{5C98E0EE-A5B3-4AB8-A694-EA86DC89917B}"/>
              </a:ext>
            </a:extLst>
          </p:cNvPr>
          <p:cNvSpPr/>
          <p:nvPr/>
        </p:nvSpPr>
        <p:spPr>
          <a:xfrm>
            <a:off x="270509" y="377734"/>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#4</a:t>
            </a:r>
          </a:p>
        </p:txBody>
      </p:sp>
      <p:sp>
        <p:nvSpPr>
          <p:cNvPr id="11" name="Rectangle 10">
            <a:extLst>
              <a:ext uri="{FF2B5EF4-FFF2-40B4-BE49-F238E27FC236}">
                <a16:creationId xmlns:a16="http://schemas.microsoft.com/office/drawing/2014/main" id="{867F6499-2768-411C-AAD3-04264C1F91E5}"/>
              </a:ext>
            </a:extLst>
          </p:cNvPr>
          <p:cNvSpPr/>
          <p:nvPr/>
        </p:nvSpPr>
        <p:spPr>
          <a:xfrm>
            <a:off x="4595741" y="376389"/>
            <a:ext cx="7585286" cy="288692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F9A6CD-19B4-4BA9-99F8-DAAE3EE7BC1C}"/>
              </a:ext>
            </a:extLst>
          </p:cNvPr>
          <p:cNvSpPr/>
          <p:nvPr/>
        </p:nvSpPr>
        <p:spPr>
          <a:xfrm>
            <a:off x="4595741" y="3312590"/>
            <a:ext cx="7585286" cy="288692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67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654C37-260C-4256-9787-B645A3CA20CE}"/>
              </a:ext>
            </a:extLst>
          </p:cNvPr>
          <p:cNvSpPr/>
          <p:nvPr/>
        </p:nvSpPr>
        <p:spPr>
          <a:xfrm>
            <a:off x="-255302" y="-140843"/>
            <a:ext cx="12192000" cy="1569660"/>
          </a:xfrm>
          <a:prstGeom prst="rect">
            <a:avLst/>
          </a:prstGeom>
          <a:solidFill>
            <a:schemeClr val="bg1"/>
          </a:solidFill>
        </p:spPr>
        <p:txBody>
          <a:bodyPr wrap="square">
            <a:spAutoFit/>
          </a:bodyPr>
          <a:lstStyle/>
          <a:p>
            <a:pPr algn="ctr" eaLnBrk="1" hangingPunct="1">
              <a:defRPr/>
            </a:pPr>
            <a:r>
              <a:rPr lang="en-US" sz="9600" b="1" dirty="0">
                <a:ln w="19050">
                  <a:solidFill>
                    <a:schemeClr val="tx2">
                      <a:tint val="1000"/>
                    </a:schemeClr>
                  </a:solidFill>
                  <a:prstDash val="solid"/>
                </a:ln>
                <a:solidFill>
                  <a:schemeClr val="bg2"/>
                </a:solidFill>
                <a:effectLst>
                  <a:outerShdw blurRad="50000" dist="50800" dir="7500000" algn="tl">
                    <a:srgbClr val="000000">
                      <a:shade val="5000"/>
                      <a:alpha val="35000"/>
                    </a:srgbClr>
                  </a:outerShdw>
                </a:effectLst>
                <a:latin typeface="Poor Richard" panose="02080502050505020702" pitchFamily="18" charset="0"/>
              </a:rPr>
              <a:t> </a:t>
            </a:r>
            <a:r>
              <a:rPr lang="en-US" sz="9600" b="1" dirty="0">
                <a:ln w="19050">
                  <a:solidFill>
                    <a:schemeClr val="tx2">
                      <a:tint val="1000"/>
                    </a:schemeClr>
                  </a:solidFill>
                  <a:prstDash val="solid"/>
                </a:ln>
                <a:effectLst>
                  <a:outerShdw blurRad="50000" dist="50800" dir="7500000" algn="tl">
                    <a:srgbClr val="000000">
                      <a:shade val="5000"/>
                      <a:alpha val="35000"/>
                    </a:srgbClr>
                  </a:outerShdw>
                </a:effectLst>
                <a:latin typeface="Poor Richard" panose="02080502050505020702" pitchFamily="18" charset="0"/>
              </a:rPr>
              <a:t>Fidelity Checklist</a:t>
            </a:r>
            <a:endParaRPr lang="en-US" sz="9600" dirty="0">
              <a:latin typeface="Poor Richard" panose="02080502050505020702" pitchFamily="18" charset="0"/>
            </a:endParaRPr>
          </a:p>
        </p:txBody>
      </p:sp>
      <p:graphicFrame>
        <p:nvGraphicFramePr>
          <p:cNvPr id="4" name="Table 3">
            <a:extLst>
              <a:ext uri="{FF2B5EF4-FFF2-40B4-BE49-F238E27FC236}">
                <a16:creationId xmlns:a16="http://schemas.microsoft.com/office/drawing/2014/main" id="{4148D8AE-2598-44E2-A123-12AB1ED08497}"/>
              </a:ext>
            </a:extLst>
          </p:cNvPr>
          <p:cNvGraphicFramePr>
            <a:graphicFrameLocks noGrp="1"/>
          </p:cNvGraphicFramePr>
          <p:nvPr>
            <p:extLst>
              <p:ext uri="{D42A27DB-BD31-4B8C-83A1-F6EECF244321}">
                <p14:modId xmlns:p14="http://schemas.microsoft.com/office/powerpoint/2010/main" val="353389711"/>
              </p:ext>
            </p:extLst>
          </p:nvPr>
        </p:nvGraphicFramePr>
        <p:xfrm>
          <a:off x="0" y="1413861"/>
          <a:ext cx="11728174" cy="5185920"/>
        </p:xfrm>
        <a:graphic>
          <a:graphicData uri="http://schemas.openxmlformats.org/drawingml/2006/table">
            <a:tbl>
              <a:tblPr firstRow="1" bandRow="1">
                <a:tableStyleId>{5C22544A-7EE6-4342-B048-85BDC9FD1C3A}</a:tableStyleId>
              </a:tblPr>
              <a:tblGrid>
                <a:gridCol w="10638798">
                  <a:extLst>
                    <a:ext uri="{9D8B030D-6E8A-4147-A177-3AD203B41FA5}">
                      <a16:colId xmlns:a16="http://schemas.microsoft.com/office/drawing/2014/main" val="2367883393"/>
                    </a:ext>
                  </a:extLst>
                </a:gridCol>
                <a:gridCol w="1089376">
                  <a:extLst>
                    <a:ext uri="{9D8B030D-6E8A-4147-A177-3AD203B41FA5}">
                      <a16:colId xmlns:a16="http://schemas.microsoft.com/office/drawing/2014/main" val="2254829554"/>
                    </a:ext>
                  </a:extLst>
                </a:gridCol>
              </a:tblGrid>
              <a:tr h="675200">
                <a:tc>
                  <a:txBody>
                    <a:bodyPr/>
                    <a:lstStyle/>
                    <a:p>
                      <a:r>
                        <a:rPr lang="en-US" sz="3600" dirty="0">
                          <a:solidFill>
                            <a:srgbClr val="002060"/>
                          </a:solidFill>
                          <a:latin typeface="Poor Richard" panose="02080502050505020702" pitchFamily="18" charset="0"/>
                        </a:rPr>
                        <a:t>Problem Solving</a:t>
                      </a:r>
                    </a:p>
                  </a:txBody>
                  <a:tcPr/>
                </a:tc>
                <a:tc>
                  <a:txBody>
                    <a:bodyPr/>
                    <a:lstStyle/>
                    <a:p>
                      <a:pPr algn="ctr"/>
                      <a:r>
                        <a:rPr lang="en-US" sz="2000" dirty="0">
                          <a:solidFill>
                            <a:srgbClr val="002060"/>
                          </a:solidFill>
                          <a:latin typeface="Poor Richard" panose="02080502050505020702" pitchFamily="18" charset="0"/>
                        </a:rPr>
                        <a:t>Score</a:t>
                      </a:r>
                    </a:p>
                  </a:txBody>
                  <a:tcPr/>
                </a:tc>
                <a:extLst>
                  <a:ext uri="{0D108BD9-81ED-4DB2-BD59-A6C34878D82A}">
                    <a16:rowId xmlns:a16="http://schemas.microsoft.com/office/drawing/2014/main" val="576093507"/>
                  </a:ext>
                </a:extLst>
              </a:tr>
              <a:tr h="524954">
                <a:tc>
                  <a:txBody>
                    <a:bodyPr/>
                    <a:lstStyle/>
                    <a:p>
                      <a:pPr marL="0" marR="114300">
                        <a:lnSpc>
                          <a:spcPct val="107000"/>
                        </a:lnSpc>
                        <a:spcBef>
                          <a:spcPts val="0"/>
                        </a:spcBef>
                        <a:spcAft>
                          <a:spcPts val="0"/>
                        </a:spcAft>
                        <a:tabLst>
                          <a:tab pos="4686300" algn="l"/>
                        </a:tabLst>
                      </a:pPr>
                      <a:r>
                        <a:rPr lang="en-US" sz="2000" b="1">
                          <a:effectLst/>
                          <a:latin typeface="Century Gothic" panose="020B0502020202020204" pitchFamily="34" charset="0"/>
                          <a:ea typeface="Poor Richard" panose="02080502050505020702" pitchFamily="18" charset="0"/>
                          <a:cs typeface="Times New Roman" panose="02020603050405020304" pitchFamily="18" charset="0"/>
                        </a:rPr>
                        <a:t>10. Team uses TIPS Meeting Minutes form or equivalent*.</a:t>
                      </a:r>
                      <a:endParaRPr lang="en-US" sz="2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endParaRPr lang="en-US" dirty="0"/>
                    </a:p>
                  </a:txBody>
                  <a:tcPr/>
                </a:tc>
                <a:extLst>
                  <a:ext uri="{0D108BD9-81ED-4DB2-BD59-A6C34878D82A}">
                    <a16:rowId xmlns:a16="http://schemas.microsoft.com/office/drawing/2014/main" val="3123757451"/>
                  </a:ext>
                </a:extLst>
              </a:tr>
              <a:tr h="524954">
                <a:tc>
                  <a:txBody>
                    <a:bodyPr/>
                    <a:lstStyle/>
                    <a:p>
                      <a:pPr marL="0" marR="0">
                        <a:lnSpc>
                          <a:spcPct val="107000"/>
                        </a:lnSpc>
                        <a:spcBef>
                          <a:spcPts val="0"/>
                        </a:spcBef>
                        <a:spcAft>
                          <a:spcPts val="0"/>
                        </a:spcAft>
                      </a:pPr>
                      <a:r>
                        <a:rPr lang="en-US" sz="2000" b="1">
                          <a:solidFill>
                            <a:srgbClr val="006666"/>
                          </a:solidFill>
                          <a:effectLst/>
                          <a:latin typeface="Century Gothic" panose="020B0502020202020204" pitchFamily="34" charset="0"/>
                          <a:ea typeface="Poor Richard" panose="02080502050505020702" pitchFamily="18" charset="0"/>
                          <a:cs typeface="Times New Roman" panose="02020603050405020304" pitchFamily="18" charset="0"/>
                        </a:rPr>
                        <a:t>11. Status of all previous solutions was reviewed.</a:t>
                      </a:r>
                      <a:endParaRPr lang="en-US" sz="2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endParaRPr lang="en-US" dirty="0"/>
                    </a:p>
                  </a:txBody>
                  <a:tcPr/>
                </a:tc>
                <a:extLst>
                  <a:ext uri="{0D108BD9-81ED-4DB2-BD59-A6C34878D82A}">
                    <a16:rowId xmlns:a16="http://schemas.microsoft.com/office/drawing/2014/main" val="1733047323"/>
                  </a:ext>
                </a:extLst>
              </a:tr>
              <a:tr h="524954">
                <a:tc>
                  <a:txBody>
                    <a:bodyPr/>
                    <a:lstStyle/>
                    <a:p>
                      <a:pPr marL="0" marR="0">
                        <a:lnSpc>
                          <a:spcPct val="107000"/>
                        </a:lnSpc>
                        <a:spcBef>
                          <a:spcPts val="0"/>
                        </a:spcBef>
                        <a:spcAft>
                          <a:spcPts val="0"/>
                        </a:spcAft>
                      </a:pPr>
                      <a:r>
                        <a:rPr lang="en-US" sz="2000" b="1">
                          <a:effectLst/>
                          <a:latin typeface="Century Gothic" panose="020B0502020202020204" pitchFamily="34" charset="0"/>
                          <a:ea typeface="Poor Richard" panose="02080502050505020702" pitchFamily="18" charset="0"/>
                          <a:cs typeface="Times New Roman" panose="02020603050405020304" pitchFamily="18" charset="0"/>
                        </a:rPr>
                        <a:t>12. Quantitative data were available and reviewed.</a:t>
                      </a:r>
                      <a:endParaRPr lang="en-US" sz="2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endParaRPr lang="en-US" dirty="0"/>
                    </a:p>
                  </a:txBody>
                  <a:tcPr/>
                </a:tc>
                <a:extLst>
                  <a:ext uri="{0D108BD9-81ED-4DB2-BD59-A6C34878D82A}">
                    <a16:rowId xmlns:a16="http://schemas.microsoft.com/office/drawing/2014/main" val="2384998157"/>
                  </a:ext>
                </a:extLst>
              </a:tr>
              <a:tr h="524954">
                <a:tc>
                  <a:txBody>
                    <a:bodyPr/>
                    <a:lstStyle/>
                    <a:p>
                      <a:pPr marL="0" marR="0">
                        <a:lnSpc>
                          <a:spcPct val="107000"/>
                        </a:lnSpc>
                        <a:spcBef>
                          <a:spcPts val="0"/>
                        </a:spcBef>
                        <a:spcAft>
                          <a:spcPts val="0"/>
                        </a:spcAft>
                      </a:pPr>
                      <a:r>
                        <a:rPr lang="en-US" sz="2000" b="1">
                          <a:solidFill>
                            <a:srgbClr val="006666"/>
                          </a:solidFill>
                          <a:effectLst/>
                          <a:latin typeface="Century Gothic" panose="020B0502020202020204" pitchFamily="34" charset="0"/>
                          <a:ea typeface="Poor Richard" panose="02080502050505020702" pitchFamily="18" charset="0"/>
                          <a:cs typeface="Times New Roman" panose="02020603050405020304" pitchFamily="18" charset="0"/>
                        </a:rPr>
                        <a:t>13. At least one problem is defined with precision (what, where, when, by whom, why).</a:t>
                      </a:r>
                      <a:endParaRPr lang="en-US" sz="2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endParaRPr lang="en-US" dirty="0"/>
                    </a:p>
                  </a:txBody>
                  <a:tcPr/>
                </a:tc>
                <a:extLst>
                  <a:ext uri="{0D108BD9-81ED-4DB2-BD59-A6C34878D82A}">
                    <a16:rowId xmlns:a16="http://schemas.microsoft.com/office/drawing/2014/main" val="3444421250"/>
                  </a:ext>
                </a:extLst>
              </a:tr>
              <a:tr h="524954">
                <a:tc>
                  <a:txBody>
                    <a:bodyPr/>
                    <a:lstStyle/>
                    <a:p>
                      <a:pPr marL="0" marR="0">
                        <a:lnSpc>
                          <a:spcPct val="107000"/>
                        </a:lnSpc>
                        <a:spcBef>
                          <a:spcPts val="0"/>
                        </a:spcBef>
                        <a:spcAft>
                          <a:spcPts val="0"/>
                        </a:spcAft>
                      </a:pPr>
                      <a:r>
                        <a:rPr lang="en-US" sz="2000" b="1">
                          <a:effectLst/>
                          <a:latin typeface="Century Gothic" panose="020B0502020202020204" pitchFamily="34" charset="0"/>
                          <a:ea typeface="Poor Richard" panose="02080502050505020702" pitchFamily="18" charset="0"/>
                          <a:cs typeface="Times New Roman" panose="02020603050405020304" pitchFamily="18" charset="0"/>
                        </a:rPr>
                        <a:t>14. All documented active problems have documented solutions.</a:t>
                      </a:r>
                      <a:endParaRPr lang="en-US" sz="2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endParaRPr lang="en-US" dirty="0"/>
                    </a:p>
                  </a:txBody>
                  <a:tcPr/>
                </a:tc>
                <a:extLst>
                  <a:ext uri="{0D108BD9-81ED-4DB2-BD59-A6C34878D82A}">
                    <a16:rowId xmlns:a16="http://schemas.microsoft.com/office/drawing/2014/main" val="4054556855"/>
                  </a:ext>
                </a:extLst>
              </a:tr>
              <a:tr h="524954">
                <a:tc>
                  <a:txBody>
                    <a:bodyPr/>
                    <a:lstStyle/>
                    <a:p>
                      <a:pPr marL="0" marR="0">
                        <a:lnSpc>
                          <a:spcPct val="107000"/>
                        </a:lnSpc>
                        <a:spcBef>
                          <a:spcPts val="0"/>
                        </a:spcBef>
                        <a:spcAft>
                          <a:spcPts val="0"/>
                        </a:spcAft>
                      </a:pPr>
                      <a:r>
                        <a:rPr lang="en-US" sz="2000" b="1">
                          <a:solidFill>
                            <a:srgbClr val="006666"/>
                          </a:solidFill>
                          <a:effectLst/>
                          <a:latin typeface="Century Gothic" panose="020B0502020202020204" pitchFamily="34" charset="0"/>
                          <a:ea typeface="Poor Richard" panose="02080502050505020702" pitchFamily="18" charset="0"/>
                          <a:cs typeface="Times New Roman" panose="02020603050405020304" pitchFamily="18" charset="0"/>
                        </a:rPr>
                        <a:t>15. Full action plan (who, what, when) is documented for at least one documented solution.</a:t>
                      </a:r>
                      <a:endParaRPr lang="en-US" sz="2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endParaRPr lang="en-US" dirty="0"/>
                    </a:p>
                  </a:txBody>
                  <a:tcPr/>
                </a:tc>
                <a:extLst>
                  <a:ext uri="{0D108BD9-81ED-4DB2-BD59-A6C34878D82A}">
                    <a16:rowId xmlns:a16="http://schemas.microsoft.com/office/drawing/2014/main" val="818655258"/>
                  </a:ext>
                </a:extLst>
              </a:tr>
              <a:tr h="524954">
                <a:tc>
                  <a:txBody>
                    <a:bodyPr/>
                    <a:lstStyle/>
                    <a:p>
                      <a:pPr marL="0" marR="0">
                        <a:lnSpc>
                          <a:spcPct val="107000"/>
                        </a:lnSpc>
                        <a:spcBef>
                          <a:spcPts val="0"/>
                        </a:spcBef>
                        <a:spcAft>
                          <a:spcPts val="0"/>
                        </a:spcAft>
                      </a:pPr>
                      <a:r>
                        <a:rPr lang="en-US" sz="2000" b="1">
                          <a:effectLst/>
                          <a:latin typeface="Century Gothic" panose="020B0502020202020204" pitchFamily="34" charset="0"/>
                          <a:ea typeface="Poor Richard" panose="02080502050505020702" pitchFamily="18" charset="0"/>
                          <a:cs typeface="Times New Roman" panose="02020603050405020304" pitchFamily="18" charset="0"/>
                        </a:rPr>
                        <a:t>16. Problems that have solutions defined have a goal defined.</a:t>
                      </a:r>
                      <a:endParaRPr lang="en-US" sz="2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endParaRPr lang="en-US" dirty="0"/>
                    </a:p>
                  </a:txBody>
                  <a:tcPr/>
                </a:tc>
                <a:extLst>
                  <a:ext uri="{0D108BD9-81ED-4DB2-BD59-A6C34878D82A}">
                    <a16:rowId xmlns:a16="http://schemas.microsoft.com/office/drawing/2014/main" val="1550387011"/>
                  </a:ext>
                </a:extLst>
              </a:tr>
              <a:tr h="524954">
                <a:tc>
                  <a:txBody>
                    <a:bodyPr/>
                    <a:lstStyle/>
                    <a:p>
                      <a:pPr marL="0" marR="0">
                        <a:lnSpc>
                          <a:spcPct val="107000"/>
                        </a:lnSpc>
                        <a:spcBef>
                          <a:spcPts val="0"/>
                        </a:spcBef>
                        <a:spcAft>
                          <a:spcPts val="0"/>
                        </a:spcAft>
                      </a:pPr>
                      <a:r>
                        <a:rPr lang="en-US" sz="2000" b="1" dirty="0">
                          <a:solidFill>
                            <a:srgbClr val="006666"/>
                          </a:solidFill>
                          <a:effectLst/>
                          <a:latin typeface="Century Gothic" panose="020B0502020202020204" pitchFamily="34" charset="0"/>
                          <a:ea typeface="Poor Richard" panose="02080502050505020702" pitchFamily="18" charset="0"/>
                          <a:cs typeface="Times New Roman" panose="02020603050405020304" pitchFamily="18" charset="0"/>
                        </a:rPr>
                        <a:t>17.  A fidelity of implementation measure is documented for each solution, along with a schedule for gathering those data.</a:t>
                      </a:r>
                      <a:endParaRPr lang="en-US" sz="2000"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endParaRPr lang="en-US" dirty="0"/>
                    </a:p>
                  </a:txBody>
                  <a:tcPr/>
                </a:tc>
                <a:extLst>
                  <a:ext uri="{0D108BD9-81ED-4DB2-BD59-A6C34878D82A}">
                    <a16:rowId xmlns:a16="http://schemas.microsoft.com/office/drawing/2014/main" val="2207978383"/>
                  </a:ext>
                </a:extLst>
              </a:tr>
            </a:tbl>
          </a:graphicData>
        </a:graphic>
      </p:graphicFrame>
      <p:pic>
        <p:nvPicPr>
          <p:cNvPr id="5" name="Picture 4" descr="Image result for green flag">
            <a:extLst>
              <a:ext uri="{FF2B5EF4-FFF2-40B4-BE49-F238E27FC236}">
                <a16:creationId xmlns:a16="http://schemas.microsoft.com/office/drawing/2014/main" id="{509AF33F-2274-400D-ACFA-B7E5A85A259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979294" y="-144938"/>
            <a:ext cx="3212706" cy="1859536"/>
          </a:xfrm>
          <a:prstGeom prst="rect">
            <a:avLst/>
          </a:prstGeom>
          <a:noFill/>
          <a:ln>
            <a:noFill/>
          </a:ln>
        </p:spPr>
      </p:pic>
      <p:sp>
        <p:nvSpPr>
          <p:cNvPr id="6" name="Rectangle 5">
            <a:extLst>
              <a:ext uri="{FF2B5EF4-FFF2-40B4-BE49-F238E27FC236}">
                <a16:creationId xmlns:a16="http://schemas.microsoft.com/office/drawing/2014/main" id="{ABAC53E6-4636-44AF-9857-EE33EEBF8B7C}"/>
              </a:ext>
            </a:extLst>
          </p:cNvPr>
          <p:cNvSpPr/>
          <p:nvPr/>
        </p:nvSpPr>
        <p:spPr>
          <a:xfrm>
            <a:off x="10820687" y="116477"/>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3019891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777661" y="113319"/>
            <a:ext cx="7132638" cy="6765925"/>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077" name="Oval 5"/>
          <p:cNvSpPr>
            <a:spLocks noChangeArrowheads="1"/>
          </p:cNvSpPr>
          <p:nvPr/>
        </p:nvSpPr>
        <p:spPr bwMode="auto">
          <a:xfrm>
            <a:off x="5254625" y="434340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Implement </a:t>
            </a:r>
          </a:p>
          <a:p>
            <a:pPr algn="ctr">
              <a:defRPr/>
            </a:pPr>
            <a:r>
              <a:rPr lang="en-US" sz="1400" dirty="0">
                <a:solidFill>
                  <a:prstClr val="black"/>
                </a:solidFill>
              </a:rPr>
              <a:t>Solution with </a:t>
            </a:r>
          </a:p>
          <a:p>
            <a:pPr algn="ctr">
              <a:defRPr/>
            </a:pPr>
            <a:r>
              <a:rPr lang="en-US" sz="1400" dirty="0">
                <a:solidFill>
                  <a:prstClr val="black"/>
                </a:solidFill>
              </a:rPr>
              <a:t>High Integrity</a:t>
            </a:r>
          </a:p>
        </p:txBody>
      </p:sp>
      <p:sp>
        <p:nvSpPr>
          <p:cNvPr id="3079" name="Oval 7"/>
          <p:cNvSpPr>
            <a:spLocks noChangeArrowheads="1"/>
          </p:cNvSpPr>
          <p:nvPr/>
        </p:nvSpPr>
        <p:spPr bwMode="auto">
          <a:xfrm>
            <a:off x="7408489" y="1400563"/>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Identify </a:t>
            </a:r>
          </a:p>
          <a:p>
            <a:pPr algn="ctr">
              <a:defRPr/>
            </a:pPr>
            <a:r>
              <a:rPr lang="en-US" sz="1400" dirty="0">
                <a:solidFill>
                  <a:prstClr val="black"/>
                </a:solidFill>
              </a:rPr>
              <a:t>Goal for Change</a:t>
            </a:r>
          </a:p>
        </p:txBody>
      </p:sp>
      <p:sp>
        <p:nvSpPr>
          <p:cNvPr id="3080" name="Oval 8"/>
          <p:cNvSpPr>
            <a:spLocks noChangeArrowheads="1"/>
          </p:cNvSpPr>
          <p:nvPr/>
        </p:nvSpPr>
        <p:spPr bwMode="auto">
          <a:xfrm>
            <a:off x="5227638" y="30480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b="1" dirty="0">
                <a:solidFill>
                  <a:prstClr val="black"/>
                </a:solidFill>
              </a:rPr>
              <a:t>Identify Problem</a:t>
            </a:r>
          </a:p>
          <a:p>
            <a:pPr algn="ctr">
              <a:defRPr/>
            </a:pPr>
            <a:r>
              <a:rPr lang="en-US" sz="1400" b="1" dirty="0">
                <a:solidFill>
                  <a:prstClr val="black"/>
                </a:solidFill>
              </a:rPr>
              <a:t>with</a:t>
            </a:r>
          </a:p>
          <a:p>
            <a:pPr algn="ctr">
              <a:defRPr/>
            </a:pPr>
            <a:r>
              <a:rPr lang="en-US" sz="1400" b="1" dirty="0">
                <a:solidFill>
                  <a:prstClr val="black"/>
                </a:solidFill>
              </a:rPr>
              <a:t>Precision</a:t>
            </a:r>
          </a:p>
        </p:txBody>
      </p:sp>
      <p:sp>
        <p:nvSpPr>
          <p:cNvPr id="3081" name="Oval 9"/>
          <p:cNvSpPr>
            <a:spLocks noChangeArrowheads="1"/>
          </p:cNvSpPr>
          <p:nvPr/>
        </p:nvSpPr>
        <p:spPr bwMode="auto">
          <a:xfrm>
            <a:off x="3238500" y="3452813"/>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Monitor Impact</a:t>
            </a:r>
          </a:p>
          <a:p>
            <a:pPr algn="ctr">
              <a:defRPr/>
            </a:pPr>
            <a:r>
              <a:rPr lang="en-US" sz="1400" dirty="0">
                <a:solidFill>
                  <a:prstClr val="black"/>
                </a:solidFill>
              </a:rPr>
              <a:t>of Solution and</a:t>
            </a:r>
          </a:p>
          <a:p>
            <a:pPr algn="ctr">
              <a:defRPr/>
            </a:pPr>
            <a:r>
              <a:rPr lang="en-US" sz="1400" dirty="0">
                <a:solidFill>
                  <a:prstClr val="black"/>
                </a:solidFill>
              </a:rPr>
              <a:t>Compare </a:t>
            </a:r>
          </a:p>
          <a:p>
            <a:pPr algn="ctr">
              <a:defRPr/>
            </a:pPr>
            <a:r>
              <a:rPr lang="en-US" sz="1400" dirty="0">
                <a:solidFill>
                  <a:prstClr val="black"/>
                </a:solidFill>
              </a:rPr>
              <a:t>against Goal</a:t>
            </a:r>
          </a:p>
        </p:txBody>
      </p:sp>
      <p:sp>
        <p:nvSpPr>
          <p:cNvPr id="3082" name="Oval 10"/>
          <p:cNvSpPr>
            <a:spLocks noChangeArrowheads="1"/>
          </p:cNvSpPr>
          <p:nvPr/>
        </p:nvSpPr>
        <p:spPr bwMode="auto">
          <a:xfrm>
            <a:off x="3341688" y="137795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Make Summative</a:t>
            </a:r>
          </a:p>
          <a:p>
            <a:pPr algn="ctr">
              <a:defRPr/>
            </a:pPr>
            <a:r>
              <a:rPr lang="en-US" sz="1400" dirty="0">
                <a:solidFill>
                  <a:prstClr val="black"/>
                </a:solidFill>
              </a:rPr>
              <a:t>Evaluation</a:t>
            </a:r>
          </a:p>
          <a:p>
            <a:pPr algn="ctr">
              <a:defRPr/>
            </a:pPr>
            <a:r>
              <a:rPr lang="en-US" sz="1400" dirty="0">
                <a:solidFill>
                  <a:prstClr val="black"/>
                </a:solidFill>
              </a:rPr>
              <a:t>Decision</a:t>
            </a:r>
          </a:p>
        </p:txBody>
      </p:sp>
      <p:sp>
        <p:nvSpPr>
          <p:cNvPr id="2056" name="Rectangle 15"/>
          <p:cNvSpPr>
            <a:spLocks noChangeArrowheads="1"/>
          </p:cNvSpPr>
          <p:nvPr/>
        </p:nvSpPr>
        <p:spPr bwMode="auto">
          <a:xfrm>
            <a:off x="5227638" y="6257925"/>
            <a:ext cx="2019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600" b="1" dirty="0">
                <a:solidFill>
                  <a:schemeClr val="bg1"/>
                </a:solidFill>
              </a:rPr>
              <a:t>Meeting</a:t>
            </a:r>
          </a:p>
          <a:p>
            <a:pPr algn="ctr"/>
            <a:r>
              <a:rPr lang="en-US" sz="1600" b="1" dirty="0">
                <a:solidFill>
                  <a:schemeClr val="bg1"/>
                </a:solidFill>
              </a:rPr>
              <a:t>Foundations</a:t>
            </a:r>
          </a:p>
        </p:txBody>
      </p:sp>
      <p:sp>
        <p:nvSpPr>
          <p:cNvPr id="29" name="Oval 7"/>
          <p:cNvSpPr>
            <a:spLocks noChangeArrowheads="1"/>
          </p:cNvSpPr>
          <p:nvPr/>
        </p:nvSpPr>
        <p:spPr bwMode="auto">
          <a:xfrm>
            <a:off x="7400925" y="360045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Identify</a:t>
            </a:r>
          </a:p>
          <a:p>
            <a:pPr algn="ctr">
              <a:defRPr/>
            </a:pPr>
            <a:r>
              <a:rPr lang="en-US" sz="1400" dirty="0">
                <a:solidFill>
                  <a:prstClr val="black"/>
                </a:solidFill>
              </a:rPr>
              <a:t>Solution and </a:t>
            </a:r>
          </a:p>
          <a:p>
            <a:pPr algn="ctr">
              <a:defRPr/>
            </a:pPr>
            <a:r>
              <a:rPr lang="en-US" sz="1400" dirty="0">
                <a:solidFill>
                  <a:prstClr val="black"/>
                </a:solidFill>
              </a:rPr>
              <a:t>Create</a:t>
            </a:r>
          </a:p>
          <a:p>
            <a:pPr algn="ctr">
              <a:defRPr/>
            </a:pPr>
            <a:r>
              <a:rPr lang="en-US" sz="1400" dirty="0">
                <a:solidFill>
                  <a:prstClr val="black"/>
                </a:solidFill>
              </a:rPr>
              <a:t>Implementation </a:t>
            </a:r>
          </a:p>
          <a:p>
            <a:pPr algn="ctr">
              <a:defRPr/>
            </a:pPr>
            <a:r>
              <a:rPr lang="en-US" sz="1400" dirty="0">
                <a:solidFill>
                  <a:prstClr val="black"/>
                </a:solidFill>
              </a:rPr>
              <a:t>Plan with </a:t>
            </a:r>
          </a:p>
          <a:p>
            <a:pPr algn="ctr">
              <a:defRPr/>
            </a:pPr>
            <a:r>
              <a:rPr lang="en-US" sz="1400" dirty="0">
                <a:solidFill>
                  <a:prstClr val="black"/>
                </a:solidFill>
              </a:rPr>
              <a:t>Contextual Fit</a:t>
            </a:r>
          </a:p>
        </p:txBody>
      </p:sp>
      <p:sp>
        <p:nvSpPr>
          <p:cNvPr id="4" name="Hexagon 3"/>
          <p:cNvSpPr/>
          <p:nvPr/>
        </p:nvSpPr>
        <p:spPr>
          <a:xfrm>
            <a:off x="5329239" y="2474913"/>
            <a:ext cx="1755775" cy="1568450"/>
          </a:xfrm>
          <a:prstGeom prst="hexagon">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Collect and Use Data</a:t>
            </a:r>
          </a:p>
        </p:txBody>
      </p:sp>
      <p:sp>
        <p:nvSpPr>
          <p:cNvPr id="5" name="Right Arrow 4"/>
          <p:cNvSpPr/>
          <p:nvPr/>
        </p:nvSpPr>
        <p:spPr>
          <a:xfrm rot="1779815">
            <a:off x="7204075" y="1143001"/>
            <a:ext cx="533400" cy="168275"/>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4" name="Right Arrow 33"/>
          <p:cNvSpPr/>
          <p:nvPr/>
        </p:nvSpPr>
        <p:spPr>
          <a:xfrm rot="5400000">
            <a:off x="8804275" y="3305175"/>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7" name="Right Arrow 36"/>
          <p:cNvSpPr/>
          <p:nvPr/>
        </p:nvSpPr>
        <p:spPr>
          <a:xfrm rot="9767626">
            <a:off x="7243763" y="5424488"/>
            <a:ext cx="533400" cy="152400"/>
          </a:xfrm>
          <a:prstGeom prst="rightArrow">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0" name="Right Arrow 39"/>
          <p:cNvSpPr/>
          <p:nvPr/>
        </p:nvSpPr>
        <p:spPr>
          <a:xfrm rot="12717604">
            <a:off x="4530725" y="5410200"/>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3" name="Right Arrow 42"/>
          <p:cNvSpPr/>
          <p:nvPr/>
        </p:nvSpPr>
        <p:spPr>
          <a:xfrm rot="16373633">
            <a:off x="3195638" y="3182938"/>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4" name="Right Arrow 43"/>
          <p:cNvSpPr/>
          <p:nvPr/>
        </p:nvSpPr>
        <p:spPr>
          <a:xfrm rot="20278685">
            <a:off x="4587875" y="1150938"/>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 name="Up-Down Arrow 5"/>
          <p:cNvSpPr/>
          <p:nvPr/>
        </p:nvSpPr>
        <p:spPr>
          <a:xfrm>
            <a:off x="6135688" y="2178050"/>
            <a:ext cx="152400" cy="228600"/>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5" name="Up-Down Arrow 44"/>
          <p:cNvSpPr/>
          <p:nvPr/>
        </p:nvSpPr>
        <p:spPr>
          <a:xfrm>
            <a:off x="6135688" y="4079875"/>
            <a:ext cx="152400" cy="228600"/>
          </a:xfrm>
          <a:prstGeom prst="upDownArrow">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6" name="Up-Down Arrow 45"/>
          <p:cNvSpPr/>
          <p:nvPr/>
        </p:nvSpPr>
        <p:spPr>
          <a:xfrm rot="3836952">
            <a:off x="7162007" y="2647157"/>
            <a:ext cx="139700" cy="261937"/>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7" name="Up-Down Arrow 46"/>
          <p:cNvSpPr/>
          <p:nvPr/>
        </p:nvSpPr>
        <p:spPr>
          <a:xfrm rot="3836952">
            <a:off x="5208588" y="3665538"/>
            <a:ext cx="139700" cy="260350"/>
          </a:xfrm>
          <a:prstGeom prst="upDownArrow">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8" name="Up-Down Arrow 47"/>
          <p:cNvSpPr/>
          <p:nvPr/>
        </p:nvSpPr>
        <p:spPr>
          <a:xfrm rot="7557062">
            <a:off x="7160420" y="3683795"/>
            <a:ext cx="161925" cy="280987"/>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9" name="Up-Down Arrow 48"/>
          <p:cNvSpPr/>
          <p:nvPr/>
        </p:nvSpPr>
        <p:spPr>
          <a:xfrm rot="7557062">
            <a:off x="5249069" y="2637632"/>
            <a:ext cx="160338" cy="282575"/>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1" name="Rectangle 30"/>
          <p:cNvSpPr/>
          <p:nvPr/>
        </p:nvSpPr>
        <p:spPr>
          <a:xfrm>
            <a:off x="84343" y="609246"/>
            <a:ext cx="2723151" cy="4739759"/>
          </a:xfrm>
          <a:prstGeom prst="rect">
            <a:avLst/>
          </a:prstGeom>
          <a:noFill/>
        </p:spPr>
        <p:txBody>
          <a:bodyPr wrap="square" lIns="91440" tIns="45720" rIns="91440" bIns="45720">
            <a:spAutoFit/>
          </a:bodyPr>
          <a:lstStyle/>
          <a:p>
            <a:pPr algn="ctr"/>
            <a:endParaRPr lang="en-US" sz="3200" dirty="0">
              <a:ln w="0"/>
              <a:solidFill>
                <a:schemeClr val="accent1"/>
              </a:solidFill>
              <a:effectLst>
                <a:outerShdw blurRad="38100" dist="25400" dir="5400000" algn="ctr" rotWithShape="0">
                  <a:srgbClr val="6E747A">
                    <a:alpha val="43000"/>
                  </a:srgbClr>
                </a:outerShdw>
              </a:effectLst>
            </a:endParaRPr>
          </a:p>
          <a:p>
            <a:pPr algn="ctr"/>
            <a:r>
              <a:rPr lang="en-US" sz="5400" b="1" cap="none" spc="0" dirty="0">
                <a:ln w="0">
                  <a:solidFill>
                    <a:schemeClr val="accent6"/>
                  </a:solidFill>
                </a:ln>
                <a:solidFill>
                  <a:schemeClr val="accent1"/>
                </a:solidFill>
                <a:effectLst>
                  <a:outerShdw blurRad="38100" dist="25400" dir="5400000" algn="ctr" rotWithShape="0">
                    <a:srgbClr val="6E747A">
                      <a:alpha val="43000"/>
                    </a:srgbClr>
                  </a:outerShdw>
                </a:effectLst>
              </a:rPr>
              <a:t>Team Initiated Problem Solving Model</a:t>
            </a:r>
          </a:p>
        </p:txBody>
      </p:sp>
      <p:sp>
        <p:nvSpPr>
          <p:cNvPr id="24" name="Oval 23"/>
          <p:cNvSpPr/>
          <p:nvPr/>
        </p:nvSpPr>
        <p:spPr>
          <a:xfrm>
            <a:off x="5190027" y="278710"/>
            <a:ext cx="1914525" cy="1914282"/>
          </a:xfrm>
          <a:prstGeom prst="ellipse">
            <a:avLst/>
          </a:prstGeom>
          <a:no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News Gothic MT"/>
            </a:endParaRPr>
          </a:p>
        </p:txBody>
      </p:sp>
      <p:sp>
        <p:nvSpPr>
          <p:cNvPr id="25" name="Rectangle 24">
            <a:extLst>
              <a:ext uri="{FF2B5EF4-FFF2-40B4-BE49-F238E27FC236}">
                <a16:creationId xmlns:a16="http://schemas.microsoft.com/office/drawing/2014/main" id="{EF096D59-1BDB-4CDC-8F2F-4C54234E1318}"/>
              </a:ext>
            </a:extLst>
          </p:cNvPr>
          <p:cNvSpPr/>
          <p:nvPr/>
        </p:nvSpPr>
        <p:spPr>
          <a:xfrm>
            <a:off x="4572000" y="120650"/>
            <a:ext cx="3276600" cy="565150"/>
          </a:xfrm>
          <a:prstGeom prst="rect">
            <a:avLst/>
          </a:prstGeom>
          <a:solidFill>
            <a:srgbClr val="00206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What, Who, When, Where, and Why?</a:t>
            </a:r>
          </a:p>
        </p:txBody>
      </p:sp>
      <p:sp>
        <p:nvSpPr>
          <p:cNvPr id="26" name="Rectangle 25">
            <a:extLst>
              <a:ext uri="{FF2B5EF4-FFF2-40B4-BE49-F238E27FC236}">
                <a16:creationId xmlns:a16="http://schemas.microsoft.com/office/drawing/2014/main" id="{EF0D3AEC-BC87-42F2-9122-29F3A168F373}"/>
              </a:ext>
            </a:extLst>
          </p:cNvPr>
          <p:cNvSpPr/>
          <p:nvPr/>
        </p:nvSpPr>
        <p:spPr>
          <a:xfrm>
            <a:off x="191774" y="5349005"/>
            <a:ext cx="2831223" cy="338554"/>
          </a:xfrm>
          <a:prstGeom prst="rect">
            <a:avLst/>
          </a:prstGeom>
        </p:spPr>
        <p:txBody>
          <a:bodyPr wrap="none">
            <a:spAutoFit/>
          </a:bodyPr>
          <a:lstStyle/>
          <a:p>
            <a:pPr algn="ctr" fontAlgn="base"/>
            <a:r>
              <a:rPr lang="en-US" sz="800" dirty="0">
                <a:latin typeface="Century Gothic" panose="020B0502020202020204" pitchFamily="34" charset="0"/>
                <a:ea typeface="Times New Roman" panose="02020603050405020304" pitchFamily="18" charset="0"/>
              </a:rPr>
              <a:t>Horner, R. H., Newton, J. S., Todd, A. W.,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B.,</a:t>
            </a:r>
          </a:p>
          <a:p>
            <a:pPr algn="ctr" fontAlgn="base"/>
            <a:r>
              <a:rPr lang="en-US" sz="800" dirty="0">
                <a:latin typeface="Century Gothic" panose="020B0502020202020204" pitchFamily="34" charset="0"/>
                <a:ea typeface="Times New Roman" panose="02020603050405020304" pitchFamily="18" charset="0"/>
              </a:rPr>
              <a:t>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K., Cusumano, D. L., &amp; Preston, A. I. (2015).</a:t>
            </a:r>
            <a:endParaRPr lang="en-US" sz="36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006360408"/>
      </p:ext>
    </p:extLst>
  </p:cSld>
  <p:clrMapOvr>
    <a:masterClrMapping/>
  </p:clrMapOvr>
  <mc:AlternateContent xmlns:mc="http://schemas.openxmlformats.org/markup-compatibility/2006" xmlns:p14="http://schemas.microsoft.com/office/powerpoint/2010/main">
    <mc:Choice Requires="p14">
      <p:transition spd="slow" p14:dur="1200" advTm="15621">
        <p:dissolve/>
      </p:transition>
    </mc:Choice>
    <mc:Fallback xmlns="">
      <p:transition spd="slow" advTm="15621">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1"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out)">
                                      <p:cBhvr>
                                        <p:cTn id="7" dur="500"/>
                                        <p:tgtEl>
                                          <p:spTgt spid="49"/>
                                        </p:tgtEl>
                                      </p:cBhvr>
                                    </p:animEffect>
                                  </p:childTnLst>
                                </p:cTn>
                              </p:par>
                              <p:par>
                                <p:cTn id="8" presetID="6" presetClass="entr" presetSubtype="32"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500"/>
                                        <p:tgtEl>
                                          <p:spTgt spid="6"/>
                                        </p:tgtEl>
                                      </p:cBhvr>
                                    </p:animEffect>
                                  </p:childTnLst>
                                </p:cTn>
                              </p:par>
                              <p:par>
                                <p:cTn id="11" presetID="6" presetClass="entr" presetSubtype="32" fill="hold" grpId="1"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circle(out)">
                                      <p:cBhvr>
                                        <p:cTn id="13" dur="500"/>
                                        <p:tgtEl>
                                          <p:spTgt spid="46"/>
                                        </p:tgtEl>
                                      </p:cBhvr>
                                    </p:animEffect>
                                  </p:childTnLst>
                                </p:cTn>
                              </p:par>
                              <p:par>
                                <p:cTn id="14" presetID="6" presetClass="entr" presetSubtype="32" fill="hold" grpId="1"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circle(out)">
                                      <p:cBhvr>
                                        <p:cTn id="16" dur="500"/>
                                        <p:tgtEl>
                                          <p:spTgt spid="48"/>
                                        </p:tgtEl>
                                      </p:cBhvr>
                                    </p:animEffect>
                                  </p:childTnLst>
                                </p:cTn>
                              </p:par>
                              <p:par>
                                <p:cTn id="17" presetID="6" presetClass="entr" presetSubtype="32" fill="hold" grpId="1"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out)">
                                      <p:cBhvr>
                                        <p:cTn id="19" dur="500"/>
                                        <p:tgtEl>
                                          <p:spTgt spid="45"/>
                                        </p:tgtEl>
                                      </p:cBhvr>
                                    </p:animEffect>
                                  </p:childTnLst>
                                </p:cTn>
                              </p:par>
                              <p:par>
                                <p:cTn id="20" presetID="6" presetClass="entr" presetSubtype="32" fill="hold" grpId="1"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circle(out)">
                                      <p:cBhvr>
                                        <p:cTn id="22" dur="500"/>
                                        <p:tgtEl>
                                          <p:spTgt spid="4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up)">
                                      <p:cBhvr>
                                        <p:cTn id="34" dur="500"/>
                                        <p:tgtEl>
                                          <p:spTgt spid="3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up)">
                                      <p:cBhvr>
                                        <p:cTn id="37" dur="500"/>
                                        <p:tgtEl>
                                          <p:spTgt spid="45"/>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right)">
                                      <p:cBhvr>
                                        <p:cTn id="40" dur="500"/>
                                        <p:tgtEl>
                                          <p:spTgt spid="37"/>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right)">
                                      <p:cBhvr>
                                        <p:cTn id="43" dur="500"/>
                                        <p:tgtEl>
                                          <p:spTgt spid="47"/>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right)">
                                      <p:cBhvr>
                                        <p:cTn id="46" dur="500"/>
                                        <p:tgtEl>
                                          <p:spTgt spid="4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down)">
                                      <p:cBhvr>
                                        <p:cTn id="49" dur="500"/>
                                        <p:tgtEl>
                                          <p:spTgt spid="4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heel(1)">
                                      <p:cBhvr>
                                        <p:cTn id="63" dur="16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4"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p:tgtEl>
                                          <p:spTgt spid="25"/>
                                        </p:tgtEl>
                                        <p:attrNameLst>
                                          <p:attrName>ppt_y</p:attrName>
                                        </p:attrNameLst>
                                      </p:cBhvr>
                                      <p:tavLst>
                                        <p:tav tm="0">
                                          <p:val>
                                            <p:strVal val="#ppt_y+#ppt_h*1.125000"/>
                                          </p:val>
                                        </p:tav>
                                        <p:tav tm="100000">
                                          <p:val>
                                            <p:strVal val="#ppt_y"/>
                                          </p:val>
                                        </p:tav>
                                      </p:tavLst>
                                    </p:anim>
                                    <p:animEffect transition="in" filter="wipe(up)">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2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2"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7" grpId="0" animBg="1"/>
      <p:bldP spid="40" grpId="0" animBg="1"/>
      <p:bldP spid="43" grpId="0" animBg="1"/>
      <p:bldP spid="44" grpId="0" animBg="1"/>
      <p:bldP spid="6" grpId="0" animBg="1"/>
      <p:bldP spid="6"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24" grpId="0" animBg="1"/>
      <p:bldP spid="25" grpId="0" animBg="1"/>
      <p:bldP spid="25" grpId="1" animBg="1"/>
      <p:bldP spid="25"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57108" y="1768960"/>
            <a:ext cx="4027749" cy="1981201"/>
          </a:xfrm>
        </p:spPr>
        <p:txBody>
          <a:bodyPr>
            <a:normAutofit fontScale="90000"/>
          </a:bodyPr>
          <a:lstStyle/>
          <a:p>
            <a:pPr algn="ctr"/>
            <a:r>
              <a:rPr lang="en-US" altLang="en-US" sz="5400" dirty="0">
                <a:solidFill>
                  <a:schemeClr val="tx1"/>
                </a:solidFill>
              </a:rPr>
              <a:t>Defining a Problem </a:t>
            </a:r>
            <a:br>
              <a:rPr lang="en-US" altLang="en-US" sz="5400" dirty="0">
                <a:solidFill>
                  <a:schemeClr val="tx1"/>
                </a:solidFill>
              </a:rPr>
            </a:br>
            <a:r>
              <a:rPr lang="en-US" altLang="en-US" sz="5400" dirty="0">
                <a:solidFill>
                  <a:schemeClr val="tx1"/>
                </a:solidFill>
              </a:rPr>
              <a:t>with Precision</a:t>
            </a:r>
          </a:p>
        </p:txBody>
      </p:sp>
      <p:sp>
        <p:nvSpPr>
          <p:cNvPr id="3" name="Rounded Rectangle 2"/>
          <p:cNvSpPr/>
          <p:nvPr/>
        </p:nvSpPr>
        <p:spPr>
          <a:xfrm>
            <a:off x="444811" y="3979165"/>
            <a:ext cx="3359424" cy="1679575"/>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dirty="0">
                <a:solidFill>
                  <a:schemeClr val="bg1"/>
                </a:solidFill>
              </a:rPr>
              <a:t>What is a problem?</a:t>
            </a:r>
          </a:p>
        </p:txBody>
      </p:sp>
      <p:pic>
        <p:nvPicPr>
          <p:cNvPr id="4" name="Picture 3"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7931" y="-82700"/>
            <a:ext cx="4334933" cy="2983514"/>
          </a:xfrm>
          <a:prstGeom prst="rect">
            <a:avLst/>
          </a:prstGeom>
          <a:ln>
            <a:noFill/>
          </a:ln>
          <a:effectLst>
            <a:softEdge rad="112500"/>
          </a:effectLst>
        </p:spPr>
      </p:pic>
      <p:pic>
        <p:nvPicPr>
          <p:cNvPr id="5" name="Picture 4" descr="images.jpeg"/>
          <p:cNvPicPr>
            <a:picLocks noChangeAspect="1"/>
          </p:cNvPicPr>
          <p:nvPr/>
        </p:nvPicPr>
        <p:blipFill rotWithShape="1">
          <a:blip r:embed="rId4">
            <a:extLst>
              <a:ext uri="{28A0092B-C50C-407E-A947-70E740481C1C}">
                <a14:useLocalDpi xmlns:a14="http://schemas.microsoft.com/office/drawing/2010/main" val="0"/>
              </a:ext>
            </a:extLst>
          </a:blip>
          <a:srcRect b="24456"/>
          <a:stretch/>
        </p:blipFill>
        <p:spPr>
          <a:xfrm>
            <a:off x="8272731" y="3403600"/>
            <a:ext cx="3826933" cy="3454399"/>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a:off x="4017548" y="642322"/>
            <a:ext cx="8054409" cy="6215678"/>
          </a:xfrm>
          <a:prstGeom prst="rect">
            <a:avLst/>
          </a:prstGeom>
          <a:ln>
            <a:noFill/>
          </a:ln>
          <a:effectLst>
            <a:softEdge rad="112500"/>
          </a:effectLst>
        </p:spPr>
      </p:pic>
      <p:pic>
        <p:nvPicPr>
          <p:cNvPr id="8" name="Picture 7"/>
          <p:cNvPicPr>
            <a:picLocks noChangeAspect="1"/>
          </p:cNvPicPr>
          <p:nvPr/>
        </p:nvPicPr>
        <p:blipFill>
          <a:blip r:embed="rId6"/>
          <a:stretch>
            <a:fillRect/>
          </a:stretch>
        </p:blipFill>
        <p:spPr>
          <a:xfrm>
            <a:off x="5739081" y="3845233"/>
            <a:ext cx="4345028" cy="2444079"/>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7"/>
          <a:stretch>
            <a:fillRect/>
          </a:stretch>
        </p:blipFill>
        <p:spPr>
          <a:xfrm>
            <a:off x="4084857" y="642320"/>
            <a:ext cx="7813884" cy="6025180"/>
          </a:xfrm>
          <a:prstGeom prst="rect">
            <a:avLst/>
          </a:prstGeom>
          <a:ln>
            <a:noFill/>
          </a:ln>
          <a:effectLst>
            <a:softEdge rad="112500"/>
          </a:effectLst>
        </p:spPr>
      </p:pic>
      <p:sp>
        <p:nvSpPr>
          <p:cNvPr id="6" name="Rectangle 5"/>
          <p:cNvSpPr/>
          <p:nvPr/>
        </p:nvSpPr>
        <p:spPr>
          <a:xfrm>
            <a:off x="6003635" y="2967039"/>
            <a:ext cx="184731" cy="923330"/>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a:defRPr/>
            </a:pPr>
            <a:endParaRPr lang="en-US" sz="5400" b="1" dirty="0">
              <a:ln/>
              <a:solidFill>
                <a:srgbClr val="0099FF"/>
              </a:solidFill>
            </a:endParaRPr>
          </a:p>
        </p:txBody>
      </p:sp>
    </p:spTree>
    <p:extLst>
      <p:ext uri="{BB962C8B-B14F-4D97-AF65-F5344CB8AC3E}">
        <p14:creationId xmlns:p14="http://schemas.microsoft.com/office/powerpoint/2010/main" val="300448549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nodeType="clickEffect">
                                  <p:stCondLst>
                                    <p:cond delay="0"/>
                                  </p:stCondLst>
                                  <p:childTnLst>
                                    <p:animEffect transition="out" filter="dissolv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xit" presetSubtype="0" fill="hold" nodeType="clickEffect">
                                  <p:stCondLst>
                                    <p:cond delay="0"/>
                                  </p:stCondLst>
                                  <p:childTnLst>
                                    <p:animEffect transition="out" filter="dissolv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xit" presetSubtype="0" fill="hold" nodeType="clickEffect">
                                  <p:stCondLst>
                                    <p:cond delay="0"/>
                                  </p:stCondLst>
                                  <p:childTnLst>
                                    <p:animEffect transition="out" filter="dissolv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0"/>
          <p:cNvGrpSpPr>
            <a:grpSpLocks/>
          </p:cNvGrpSpPr>
          <p:nvPr/>
        </p:nvGrpSpPr>
        <p:grpSpPr bwMode="auto">
          <a:xfrm>
            <a:off x="0" y="1961839"/>
            <a:ext cx="8475133" cy="3898900"/>
            <a:chOff x="-349082" y="1444532"/>
            <a:chExt cx="6355435" cy="3899134"/>
          </a:xfrm>
        </p:grpSpPr>
        <p:pic>
          <p:nvPicPr>
            <p:cNvPr id="3" name="Picture 2"/>
            <p:cNvPicPr>
              <a:picLocks noChangeAspect="1"/>
            </p:cNvPicPr>
            <p:nvPr/>
          </p:nvPicPr>
          <p:blipFill rotWithShape="1">
            <a:blip r:embed="rId3"/>
            <a:srcRect t="15841" r="20045" b="24231"/>
            <a:stretch/>
          </p:blipFill>
          <p:spPr>
            <a:xfrm>
              <a:off x="-349082" y="1444532"/>
              <a:ext cx="6355435" cy="3899134"/>
            </a:xfrm>
            <a:prstGeom prst="rect">
              <a:avLst/>
            </a:prstGeom>
            <a:ln>
              <a:noFill/>
            </a:ln>
            <a:effectLst>
              <a:softEdge rad="112500"/>
            </a:effectLst>
          </p:spPr>
        </p:pic>
        <p:sp>
          <p:nvSpPr>
            <p:cNvPr id="2" name="Rounded Rectangle 1"/>
            <p:cNvSpPr/>
            <p:nvPr/>
          </p:nvSpPr>
          <p:spPr>
            <a:xfrm rot="19778536">
              <a:off x="2787366" y="3152785"/>
              <a:ext cx="1179343" cy="417538"/>
            </a:xfrm>
            <a:prstGeom prst="roundRect">
              <a:avLst/>
            </a:prstGeom>
            <a:solidFill>
              <a:schemeClr val="accent2">
                <a:lumMod val="75000"/>
                <a:alpha val="2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solidFill>
                    <a:schemeClr val="bg1"/>
                  </a:solidFill>
                </a:rPr>
                <a:t>103.2</a:t>
              </a:r>
            </a:p>
          </p:txBody>
        </p:sp>
      </p:grpSp>
      <p:sp>
        <p:nvSpPr>
          <p:cNvPr id="24579" name="Title 1"/>
          <p:cNvSpPr>
            <a:spLocks noGrp="1"/>
          </p:cNvSpPr>
          <p:nvPr>
            <p:ph type="title" idx="4294967295"/>
          </p:nvPr>
        </p:nvSpPr>
        <p:spPr>
          <a:xfrm>
            <a:off x="195067" y="-187962"/>
            <a:ext cx="11115675" cy="2651126"/>
          </a:xfrm>
        </p:spPr>
        <p:txBody>
          <a:bodyPr>
            <a:normAutofit/>
          </a:bodyPr>
          <a:lstStyle/>
          <a:p>
            <a:r>
              <a:rPr lang="en-US" altLang="en-US" sz="7200" b="1" dirty="0">
                <a:solidFill>
                  <a:schemeClr val="tx1"/>
                </a:solidFill>
              </a:rPr>
              <a:t>Defining a Problem with Precision</a:t>
            </a:r>
          </a:p>
        </p:txBody>
      </p:sp>
      <p:sp>
        <p:nvSpPr>
          <p:cNvPr id="5" name="Rounded Rectangular Callout 4"/>
          <p:cNvSpPr/>
          <p:nvPr/>
        </p:nvSpPr>
        <p:spPr>
          <a:xfrm>
            <a:off x="8009467" y="1444626"/>
            <a:ext cx="2995084" cy="938213"/>
          </a:xfrm>
          <a:prstGeom prst="wedgeRoundRectCallout">
            <a:avLst>
              <a:gd name="adj1" fmla="val -87636"/>
              <a:gd name="adj2" fmla="val 50857"/>
              <a:gd name="adj3" fmla="val 16667"/>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000" b="1" dirty="0">
                <a:solidFill>
                  <a:schemeClr val="tx1"/>
                </a:solidFill>
              </a:rPr>
              <a:t>What?</a:t>
            </a:r>
          </a:p>
        </p:txBody>
      </p:sp>
      <p:sp>
        <p:nvSpPr>
          <p:cNvPr id="6" name="Rounded Rectangular Callout 5"/>
          <p:cNvSpPr/>
          <p:nvPr/>
        </p:nvSpPr>
        <p:spPr>
          <a:xfrm>
            <a:off x="8701617" y="3944938"/>
            <a:ext cx="2997200" cy="938212"/>
          </a:xfrm>
          <a:prstGeom prst="wedgeRoundRectCallout">
            <a:avLst>
              <a:gd name="adj1" fmla="val -134312"/>
              <a:gd name="adj2" fmla="val -97917"/>
              <a:gd name="adj3" fmla="val 16667"/>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000" b="1" dirty="0">
                <a:solidFill>
                  <a:schemeClr val="tx1"/>
                </a:solidFill>
              </a:rPr>
              <a:t>When?</a:t>
            </a:r>
          </a:p>
        </p:txBody>
      </p:sp>
      <p:sp>
        <p:nvSpPr>
          <p:cNvPr id="7" name="Rounded Rectangular Callout 6"/>
          <p:cNvSpPr/>
          <p:nvPr/>
        </p:nvSpPr>
        <p:spPr>
          <a:xfrm>
            <a:off x="8701617" y="5518151"/>
            <a:ext cx="2997200" cy="936625"/>
          </a:xfrm>
          <a:prstGeom prst="wedgeRoundRectCallout">
            <a:avLst>
              <a:gd name="adj1" fmla="val -133443"/>
              <a:gd name="adj2" fmla="val -220834"/>
              <a:gd name="adj3" fmla="val 16667"/>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000" b="1" dirty="0">
                <a:solidFill>
                  <a:schemeClr val="tx1"/>
                </a:solidFill>
              </a:rPr>
              <a:t>Who?</a:t>
            </a:r>
          </a:p>
        </p:txBody>
      </p:sp>
      <p:sp>
        <p:nvSpPr>
          <p:cNvPr id="8" name="Rounded Rectangular Callout 7"/>
          <p:cNvSpPr/>
          <p:nvPr/>
        </p:nvSpPr>
        <p:spPr>
          <a:xfrm>
            <a:off x="3672417" y="5518151"/>
            <a:ext cx="2997200" cy="936625"/>
          </a:xfrm>
          <a:prstGeom prst="wedgeRoundRectCallout">
            <a:avLst>
              <a:gd name="adj1" fmla="val -3136"/>
              <a:gd name="adj2" fmla="val -181864"/>
              <a:gd name="adj3" fmla="val 16667"/>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000" b="1" dirty="0">
                <a:solidFill>
                  <a:schemeClr val="tx1"/>
                </a:solidFill>
              </a:rPr>
              <a:t>Where?</a:t>
            </a:r>
          </a:p>
        </p:txBody>
      </p:sp>
      <p:sp>
        <p:nvSpPr>
          <p:cNvPr id="9" name="Rounded Rectangular Callout 8"/>
          <p:cNvSpPr/>
          <p:nvPr/>
        </p:nvSpPr>
        <p:spPr>
          <a:xfrm>
            <a:off x="649817" y="5451476"/>
            <a:ext cx="2995083" cy="938213"/>
          </a:xfrm>
          <a:prstGeom prst="wedgeRoundRectCallout">
            <a:avLst>
              <a:gd name="adj1" fmla="val 44435"/>
              <a:gd name="adj2" fmla="val -157170"/>
              <a:gd name="adj3" fmla="val 16667"/>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000" b="1" dirty="0">
                <a:solidFill>
                  <a:schemeClr val="tx1"/>
                </a:solidFill>
              </a:rPr>
              <a:t>Why?</a:t>
            </a:r>
          </a:p>
        </p:txBody>
      </p:sp>
      <p:sp>
        <p:nvSpPr>
          <p:cNvPr id="24585" name="Rectangle 9"/>
          <p:cNvSpPr>
            <a:spLocks noChangeArrowheads="1"/>
          </p:cNvSpPr>
          <p:nvPr/>
        </p:nvSpPr>
        <p:spPr bwMode="auto">
          <a:xfrm rot="-1767228">
            <a:off x="-609600" y="2929666"/>
            <a:ext cx="60960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Berlin Sans FB" pitchFamily="34" charset="0"/>
              </a:defRPr>
            </a:lvl1pPr>
            <a:lvl2pPr marL="742950" indent="-285750">
              <a:spcBef>
                <a:spcPct val="20000"/>
              </a:spcBef>
              <a:buChar char="–"/>
              <a:defRPr sz="2800">
                <a:solidFill>
                  <a:schemeClr val="tx1"/>
                </a:solidFill>
                <a:latin typeface="Berlin Sans FB" pitchFamily="34" charset="0"/>
              </a:defRPr>
            </a:lvl2pPr>
            <a:lvl3pPr marL="1143000" indent="-228600">
              <a:spcBef>
                <a:spcPct val="20000"/>
              </a:spcBef>
              <a:buChar char="•"/>
              <a:defRPr sz="2400">
                <a:solidFill>
                  <a:schemeClr val="tx1"/>
                </a:solidFill>
                <a:latin typeface="Berlin Sans FB" pitchFamily="34" charset="0"/>
              </a:defRPr>
            </a:lvl3pPr>
            <a:lvl4pPr marL="1600200" indent="-228600">
              <a:spcBef>
                <a:spcPct val="20000"/>
              </a:spcBef>
              <a:buChar char="–"/>
              <a:defRPr sz="2000">
                <a:solidFill>
                  <a:schemeClr val="tx1"/>
                </a:solidFill>
                <a:latin typeface="Berlin Sans FB" pitchFamily="34" charset="0"/>
              </a:defRPr>
            </a:lvl4pPr>
            <a:lvl5pPr marL="2057400" indent="-228600">
              <a:spcBef>
                <a:spcPct val="20000"/>
              </a:spcBef>
              <a:buChar char="»"/>
              <a:defRPr sz="2000">
                <a:solidFill>
                  <a:schemeClr val="tx1"/>
                </a:solidFill>
                <a:latin typeface="Berlin Sans FB" pitchFamily="34" charset="0"/>
              </a:defRPr>
            </a:lvl5pPr>
            <a:lvl6pPr marL="2514600" indent="-228600" eaLnBrk="0" fontAlgn="base" hangingPunct="0">
              <a:spcBef>
                <a:spcPct val="20000"/>
              </a:spcBef>
              <a:spcAft>
                <a:spcPct val="0"/>
              </a:spcAft>
              <a:buChar char="»"/>
              <a:defRPr sz="2000">
                <a:solidFill>
                  <a:schemeClr val="tx1"/>
                </a:solidFill>
                <a:latin typeface="Berlin Sans FB" pitchFamily="34" charset="0"/>
              </a:defRPr>
            </a:lvl6pPr>
            <a:lvl7pPr marL="2971800" indent="-228600" eaLnBrk="0" fontAlgn="base" hangingPunct="0">
              <a:spcBef>
                <a:spcPct val="20000"/>
              </a:spcBef>
              <a:spcAft>
                <a:spcPct val="0"/>
              </a:spcAft>
              <a:buChar char="»"/>
              <a:defRPr sz="2000">
                <a:solidFill>
                  <a:schemeClr val="tx1"/>
                </a:solidFill>
                <a:latin typeface="Berlin Sans FB" pitchFamily="34" charset="0"/>
              </a:defRPr>
            </a:lvl7pPr>
            <a:lvl8pPr marL="3429000" indent="-228600" eaLnBrk="0" fontAlgn="base" hangingPunct="0">
              <a:spcBef>
                <a:spcPct val="20000"/>
              </a:spcBef>
              <a:spcAft>
                <a:spcPct val="0"/>
              </a:spcAft>
              <a:buChar char="»"/>
              <a:defRPr sz="2000">
                <a:solidFill>
                  <a:schemeClr val="tx1"/>
                </a:solidFill>
                <a:latin typeface="Berlin Sans FB" pitchFamily="34" charset="0"/>
              </a:defRPr>
            </a:lvl8pPr>
            <a:lvl9pPr marL="3886200" indent="-228600" eaLnBrk="0" fontAlgn="base" hangingPunct="0">
              <a:spcBef>
                <a:spcPct val="20000"/>
              </a:spcBef>
              <a:spcAft>
                <a:spcPct val="0"/>
              </a:spcAft>
              <a:buChar char="»"/>
              <a:defRPr sz="2000">
                <a:solidFill>
                  <a:schemeClr val="tx1"/>
                </a:solidFill>
                <a:latin typeface="Berlin Sans FB" pitchFamily="34" charset="0"/>
              </a:defRPr>
            </a:lvl9pPr>
          </a:lstStyle>
          <a:p>
            <a:pPr algn="ctr">
              <a:spcBef>
                <a:spcPct val="0"/>
              </a:spcBef>
              <a:buFontTx/>
              <a:buNone/>
            </a:pPr>
            <a:r>
              <a:rPr lang="en-US" altLang="en-US" sz="2400" i="1" dirty="0">
                <a:solidFill>
                  <a:srgbClr val="000066"/>
                </a:solidFill>
                <a:latin typeface="Arial" pitchFamily="34" charset="0"/>
              </a:rPr>
              <a:t>different problems that will need </a:t>
            </a:r>
          </a:p>
          <a:p>
            <a:pPr algn="ctr">
              <a:spcBef>
                <a:spcPct val="0"/>
              </a:spcBef>
              <a:buFontTx/>
              <a:buNone/>
            </a:pPr>
            <a:r>
              <a:rPr lang="en-US" altLang="en-US" sz="2400" i="1" dirty="0">
                <a:solidFill>
                  <a:srgbClr val="000066"/>
                </a:solidFill>
                <a:latin typeface="Arial" pitchFamily="34" charset="0"/>
              </a:rPr>
              <a:t>different solutions</a:t>
            </a:r>
          </a:p>
        </p:txBody>
      </p:sp>
    </p:spTree>
    <p:extLst>
      <p:ext uri="{BB962C8B-B14F-4D97-AF65-F5344CB8AC3E}">
        <p14:creationId xmlns:p14="http://schemas.microsoft.com/office/powerpoint/2010/main" val="11784885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607" y="4321916"/>
            <a:ext cx="11769067" cy="2092881"/>
          </a:xfrm>
          <a:prstGeom prst="rect">
            <a:avLst/>
          </a:prstGeom>
          <a:noFill/>
        </p:spPr>
        <p:txBody>
          <a:bodyPr wrap="square">
            <a:spAutoFit/>
          </a:bodyPr>
          <a:lstStyle/>
          <a:p>
            <a:pPr>
              <a:defRPr/>
            </a:pPr>
            <a:r>
              <a:rPr lang="en-US" sz="2800" b="1" dirty="0">
                <a:solidFill>
                  <a:srgbClr val="008080"/>
                </a:solidFill>
                <a:latin typeface="+mn-lt"/>
              </a:rPr>
              <a:t>Six 5</a:t>
            </a:r>
            <a:r>
              <a:rPr lang="en-US" sz="2800" b="1" baseline="30000" dirty="0">
                <a:solidFill>
                  <a:srgbClr val="008080"/>
                </a:solidFill>
                <a:latin typeface="+mn-lt"/>
              </a:rPr>
              <a:t>th</a:t>
            </a:r>
            <a:r>
              <a:rPr lang="en-US" sz="2800" b="1" dirty="0">
                <a:solidFill>
                  <a:srgbClr val="008080"/>
                </a:solidFill>
                <a:latin typeface="+mn-lt"/>
              </a:rPr>
              <a:t> grade students are loitering in the halls in the morning and have accumulated more than 10 referrals for loitering and being tardy during the past month.  It is believed that they are doing this in order to avoid homework reviews that take place in the class during that time.</a:t>
            </a:r>
          </a:p>
          <a:p>
            <a:pPr>
              <a:defRPr/>
            </a:pPr>
            <a:endParaRPr lang="en-US" dirty="0">
              <a:solidFill>
                <a:schemeClr val="tx1">
                  <a:lumMod val="65000"/>
                  <a:lumOff val="35000"/>
                </a:schemeClr>
              </a:solidFill>
            </a:endParaRPr>
          </a:p>
        </p:txBody>
      </p:sp>
      <p:sp>
        <p:nvSpPr>
          <p:cNvPr id="9" name="Rectangle 3"/>
          <p:cNvSpPr txBox="1">
            <a:spLocks noChangeArrowheads="1"/>
          </p:cNvSpPr>
          <p:nvPr/>
        </p:nvSpPr>
        <p:spPr bwMode="auto">
          <a:xfrm>
            <a:off x="362607" y="1526217"/>
            <a:ext cx="1176906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Berlin Sans FB" pitchFamily="34" charset="0"/>
              </a:defRPr>
            </a:lvl1pPr>
            <a:lvl2pPr marL="685800" indent="-336550">
              <a:spcBef>
                <a:spcPct val="20000"/>
              </a:spcBef>
              <a:buChar char="–"/>
              <a:defRPr sz="2800">
                <a:solidFill>
                  <a:schemeClr val="tx1"/>
                </a:solidFill>
                <a:latin typeface="Berlin Sans FB" pitchFamily="34" charset="0"/>
              </a:defRPr>
            </a:lvl2pPr>
            <a:lvl3pPr marL="968375" indent="-282575">
              <a:spcBef>
                <a:spcPct val="20000"/>
              </a:spcBef>
              <a:buChar char="•"/>
              <a:defRPr sz="2400">
                <a:solidFill>
                  <a:schemeClr val="tx1"/>
                </a:solidFill>
                <a:latin typeface="Berlin Sans FB" pitchFamily="34" charset="0"/>
              </a:defRPr>
            </a:lvl3pPr>
            <a:lvl4pPr marL="1263650" indent="-295275">
              <a:spcBef>
                <a:spcPct val="20000"/>
              </a:spcBef>
              <a:buChar char="–"/>
              <a:defRPr sz="2000">
                <a:solidFill>
                  <a:schemeClr val="tx1"/>
                </a:solidFill>
                <a:latin typeface="Berlin Sans FB" pitchFamily="34" charset="0"/>
              </a:defRPr>
            </a:lvl4pPr>
            <a:lvl5pPr marL="1546225" indent="-282575">
              <a:spcBef>
                <a:spcPct val="20000"/>
              </a:spcBef>
              <a:buChar char="»"/>
              <a:defRPr sz="2000">
                <a:solidFill>
                  <a:schemeClr val="tx1"/>
                </a:solidFill>
                <a:latin typeface="Berlin Sans FB" pitchFamily="34" charset="0"/>
              </a:defRPr>
            </a:lvl5pPr>
            <a:lvl6pPr marL="2003425" indent="-282575" eaLnBrk="0" fontAlgn="base" hangingPunct="0">
              <a:spcBef>
                <a:spcPct val="20000"/>
              </a:spcBef>
              <a:spcAft>
                <a:spcPct val="0"/>
              </a:spcAft>
              <a:buChar char="»"/>
              <a:defRPr sz="2000">
                <a:solidFill>
                  <a:schemeClr val="tx1"/>
                </a:solidFill>
                <a:latin typeface="Berlin Sans FB" pitchFamily="34" charset="0"/>
              </a:defRPr>
            </a:lvl6pPr>
            <a:lvl7pPr marL="2460625" indent="-282575" eaLnBrk="0" fontAlgn="base" hangingPunct="0">
              <a:spcBef>
                <a:spcPct val="20000"/>
              </a:spcBef>
              <a:spcAft>
                <a:spcPct val="0"/>
              </a:spcAft>
              <a:buChar char="»"/>
              <a:defRPr sz="2000">
                <a:solidFill>
                  <a:schemeClr val="tx1"/>
                </a:solidFill>
                <a:latin typeface="Berlin Sans FB" pitchFamily="34" charset="0"/>
              </a:defRPr>
            </a:lvl7pPr>
            <a:lvl8pPr marL="2917825" indent="-282575" eaLnBrk="0" fontAlgn="base" hangingPunct="0">
              <a:spcBef>
                <a:spcPct val="20000"/>
              </a:spcBef>
              <a:spcAft>
                <a:spcPct val="0"/>
              </a:spcAft>
              <a:buChar char="»"/>
              <a:defRPr sz="2000">
                <a:solidFill>
                  <a:schemeClr val="tx1"/>
                </a:solidFill>
                <a:latin typeface="Berlin Sans FB" pitchFamily="34" charset="0"/>
              </a:defRPr>
            </a:lvl8pPr>
            <a:lvl9pPr marL="3375025" indent="-282575" eaLnBrk="0" fontAlgn="base" hangingPunct="0">
              <a:spcBef>
                <a:spcPct val="20000"/>
              </a:spcBef>
              <a:spcAft>
                <a:spcPct val="0"/>
              </a:spcAft>
              <a:buChar char="»"/>
              <a:defRPr sz="2000">
                <a:solidFill>
                  <a:schemeClr val="tx1"/>
                </a:solidFill>
                <a:latin typeface="Berlin Sans FB" pitchFamily="34" charset="0"/>
              </a:defRPr>
            </a:lvl9pPr>
          </a:lstStyle>
          <a:p>
            <a:pPr eaLnBrk="1" hangingPunct="1">
              <a:spcBef>
                <a:spcPct val="0"/>
              </a:spcBef>
              <a:buClr>
                <a:srgbClr val="D6ECEE"/>
              </a:buClr>
              <a:buSzPct val="110000"/>
              <a:buFont typeface="Wingdings 2" pitchFamily="18" charset="2"/>
              <a:buNone/>
            </a:pPr>
            <a:r>
              <a:rPr lang="en-US" altLang="en-US" sz="2800" dirty="0">
                <a:latin typeface="Eras Demi ITC" pitchFamily="34" charset="0"/>
              </a:rPr>
              <a:t>A large group of sixth graders are displaying inappropriate behaviors in the Commons.  This cohort of students also is known to reside in less than positive neighborhoods many of which also come from households with older siblings who have been in an out of jail across the past years.  Drugs, alcohol, and violent behavior are the norm on the streets around their homes</a:t>
            </a:r>
            <a:r>
              <a:rPr lang="en-US" altLang="en-US" sz="2800" dirty="0">
                <a:solidFill>
                  <a:schemeClr val="accent2">
                    <a:lumMod val="50000"/>
                  </a:schemeClr>
                </a:solidFill>
                <a:latin typeface="Eras Demi ITC" pitchFamily="34" charset="0"/>
              </a:rPr>
              <a:t>.</a:t>
            </a:r>
          </a:p>
          <a:p>
            <a:pPr eaLnBrk="1" hangingPunct="1">
              <a:lnSpc>
                <a:spcPct val="80000"/>
              </a:lnSpc>
              <a:spcBef>
                <a:spcPts val="2000"/>
              </a:spcBef>
              <a:buClr>
                <a:srgbClr val="D6ECEE"/>
              </a:buClr>
              <a:buSzPct val="110000"/>
              <a:buFont typeface="Wingdings 2" pitchFamily="18" charset="2"/>
              <a:buNone/>
            </a:pPr>
            <a:endParaRPr lang="en-US" altLang="en-US" sz="1800" dirty="0">
              <a:solidFill>
                <a:srgbClr val="595959"/>
              </a:solidFill>
              <a:latin typeface="Eras Demi ITC" pitchFamily="34" charset="0"/>
            </a:endParaRPr>
          </a:p>
          <a:p>
            <a:pPr eaLnBrk="1" hangingPunct="1">
              <a:lnSpc>
                <a:spcPct val="80000"/>
              </a:lnSpc>
              <a:spcBef>
                <a:spcPts val="2000"/>
              </a:spcBef>
              <a:buClr>
                <a:srgbClr val="D6ECEE"/>
              </a:buClr>
              <a:buSzPct val="110000"/>
              <a:buFont typeface="Wingdings 2" pitchFamily="18" charset="2"/>
              <a:buNone/>
            </a:pPr>
            <a:endParaRPr lang="en-US" altLang="en-US" sz="1200" dirty="0">
              <a:solidFill>
                <a:srgbClr val="595959"/>
              </a:solidFill>
              <a:latin typeface="Eras Demi ITC" pitchFamily="34" charset="0"/>
            </a:endParaRPr>
          </a:p>
        </p:txBody>
      </p:sp>
      <p:sp>
        <p:nvSpPr>
          <p:cNvPr id="14339" name="Rectangle 3"/>
          <p:cNvSpPr>
            <a:spLocks noGrp="1" noChangeArrowheads="1"/>
          </p:cNvSpPr>
          <p:nvPr>
            <p:ph type="body" idx="4294967295"/>
          </p:nvPr>
        </p:nvSpPr>
        <p:spPr>
          <a:xfrm>
            <a:off x="362607" y="502168"/>
            <a:ext cx="11829393" cy="609600"/>
          </a:xfrm>
        </p:spPr>
        <p:txBody>
          <a:bodyPr>
            <a:noAutofit/>
          </a:bodyPr>
          <a:lstStyle/>
          <a:p>
            <a:pPr marL="0" indent="0" eaLnBrk="1" hangingPunct="1">
              <a:lnSpc>
                <a:spcPct val="80000"/>
              </a:lnSpc>
              <a:buFontTx/>
              <a:buNone/>
              <a:defRPr/>
            </a:pPr>
            <a:endParaRPr lang="en-US" sz="1800" dirty="0"/>
          </a:p>
          <a:p>
            <a:pPr marL="0" indent="0" eaLnBrk="1" hangingPunct="1">
              <a:lnSpc>
                <a:spcPct val="80000"/>
              </a:lnSpc>
              <a:buFontTx/>
              <a:buNone/>
              <a:defRPr/>
            </a:pPr>
            <a:r>
              <a:rPr lang="en-US" sz="3200" b="1" dirty="0">
                <a:solidFill>
                  <a:srgbClr val="008080"/>
                </a:solidFill>
              </a:rPr>
              <a:t>The boys in third grade are having behavior problems.</a:t>
            </a:r>
          </a:p>
          <a:p>
            <a:pPr eaLnBrk="1" hangingPunct="1">
              <a:lnSpc>
                <a:spcPct val="80000"/>
              </a:lnSpc>
              <a:defRPr/>
            </a:pPr>
            <a:endParaRPr lang="en-US" sz="3200" b="1" dirty="0">
              <a:solidFill>
                <a:srgbClr val="008080"/>
              </a:solidFill>
            </a:endParaRPr>
          </a:p>
          <a:p>
            <a:pPr eaLnBrk="1" hangingPunct="1">
              <a:lnSpc>
                <a:spcPct val="80000"/>
              </a:lnSpc>
              <a:defRPr/>
            </a:pPr>
            <a:endParaRPr lang="en-US" sz="1200" dirty="0"/>
          </a:p>
        </p:txBody>
      </p:sp>
      <p:sp>
        <p:nvSpPr>
          <p:cNvPr id="6" name="Rectangle 5"/>
          <p:cNvSpPr/>
          <p:nvPr/>
        </p:nvSpPr>
        <p:spPr>
          <a:xfrm rot="604210">
            <a:off x="4804266" y="2414819"/>
            <a:ext cx="3106941" cy="923330"/>
          </a:xfrm>
          <a:prstGeom prst="rect">
            <a:avLst/>
          </a:prstGeom>
          <a:solidFill>
            <a:schemeClr val="tx1"/>
          </a:solidFill>
        </p:spPr>
        <p:txBody>
          <a:bodyPr wrap="square">
            <a:spAutoFit/>
          </a:bodyPr>
          <a:lstStyle/>
          <a:p>
            <a:pPr algn="ctr">
              <a:defRPr/>
            </a:pPr>
            <a:r>
              <a:rPr lang="en-US" sz="5400" b="1" dirty="0">
                <a:ln w="12700">
                  <a:noFill/>
                  <a:prstDash val="solid"/>
                </a:ln>
                <a:solidFill>
                  <a:schemeClr val="bg1"/>
                </a:solidFill>
                <a:effectLst>
                  <a:outerShdw blurRad="41275" dist="20320" dir="1800000" algn="tl" rotWithShape="0">
                    <a:srgbClr val="000000">
                      <a:alpha val="40000"/>
                    </a:srgbClr>
                  </a:outerShdw>
                </a:effectLst>
                <a:latin typeface="Eras Demi ITC" panose="020B0805030504020804" pitchFamily="34" charset="0"/>
              </a:rPr>
              <a:t>Primary</a:t>
            </a:r>
          </a:p>
        </p:txBody>
      </p:sp>
      <p:sp>
        <p:nvSpPr>
          <p:cNvPr id="7" name="Rectangle 6"/>
          <p:cNvSpPr/>
          <p:nvPr/>
        </p:nvSpPr>
        <p:spPr>
          <a:xfrm rot="20883090">
            <a:off x="4118288" y="382853"/>
            <a:ext cx="3795183" cy="923925"/>
          </a:xfrm>
          <a:prstGeom prst="rect">
            <a:avLst/>
          </a:prstGeom>
          <a:solidFill>
            <a:schemeClr val="tx1"/>
          </a:solidFill>
          <a:ln>
            <a:solidFill>
              <a:schemeClr val="accent1"/>
            </a:solidFill>
          </a:ln>
        </p:spPr>
        <p:txBody>
          <a:bodyPr>
            <a:spAutoFit/>
          </a:bodyPr>
          <a:lstStyle/>
          <a:p>
            <a:pPr algn="ctr">
              <a:defRPr/>
            </a:pPr>
            <a:r>
              <a:rPr lang="en-US" sz="5400" b="1" dirty="0">
                <a:ln w="12700">
                  <a:noFill/>
                  <a:prstDash val="solid"/>
                </a:ln>
                <a:solidFill>
                  <a:schemeClr val="bg1"/>
                </a:solidFill>
                <a:effectLst>
                  <a:outerShdw blurRad="41275" dist="20320" dir="1800000" algn="tl" rotWithShape="0">
                    <a:srgbClr val="000000">
                      <a:alpha val="40000"/>
                    </a:srgbClr>
                  </a:outerShdw>
                </a:effectLst>
                <a:latin typeface="Eras Demi ITC" panose="020B0805030504020804" pitchFamily="34" charset="0"/>
              </a:rPr>
              <a:t>Primary</a:t>
            </a:r>
          </a:p>
        </p:txBody>
      </p:sp>
      <p:sp>
        <p:nvSpPr>
          <p:cNvPr id="8" name="Rectangle 7"/>
          <p:cNvSpPr/>
          <p:nvPr/>
        </p:nvSpPr>
        <p:spPr>
          <a:xfrm rot="20887981">
            <a:off x="4116918" y="4735514"/>
            <a:ext cx="3795183" cy="922337"/>
          </a:xfrm>
          <a:prstGeom prst="rect">
            <a:avLst/>
          </a:prstGeom>
          <a:solidFill>
            <a:schemeClr val="tx2"/>
          </a:solidFill>
        </p:spPr>
        <p:txBody>
          <a:bodyPr>
            <a:spAutoFit/>
          </a:bodyPr>
          <a:lstStyle/>
          <a:p>
            <a:pPr algn="ctr">
              <a:defRPr/>
            </a:pPr>
            <a:r>
              <a:rPr lang="en-US" sz="5400" b="1" dirty="0">
                <a:ln w="12700">
                  <a:noFill/>
                  <a:prstDash val="solid"/>
                </a:ln>
                <a:solidFill>
                  <a:schemeClr val="bg1"/>
                </a:solidFill>
                <a:effectLst>
                  <a:outerShdw blurRad="41275" dist="20320" dir="1800000" algn="tl" rotWithShape="0">
                    <a:srgbClr val="000000">
                      <a:alpha val="40000"/>
                    </a:srgbClr>
                  </a:outerShdw>
                </a:effectLst>
                <a:latin typeface="Eras Demi ITC" panose="020B0805030504020804" pitchFamily="34" charset="0"/>
              </a:rPr>
              <a:t>Precise</a:t>
            </a:r>
          </a:p>
        </p:txBody>
      </p:sp>
    </p:spTree>
    <p:extLst>
      <p:ext uri="{BB962C8B-B14F-4D97-AF65-F5344CB8AC3E}">
        <p14:creationId xmlns:p14="http://schemas.microsoft.com/office/powerpoint/2010/main" val="3509790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animEffect transition="in" filter="blinds(horizontal)">
                                      <p:cBhvr>
                                        <p:cTn id="7" dur="500"/>
                                        <p:tgtEl>
                                          <p:spTgt spid="1433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8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8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9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t="3404" r="51991" b="58360"/>
          <a:stretch>
            <a:fillRect/>
          </a:stretch>
        </p:blipFill>
        <p:spPr bwMode="auto">
          <a:xfrm>
            <a:off x="0" y="1412875"/>
            <a:ext cx="12192000" cy="5445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9167285" y="3068638"/>
            <a:ext cx="1799167" cy="457200"/>
          </a:xfrm>
          <a:prstGeom prst="rightArrow">
            <a:avLst/>
          </a:prstGeom>
          <a:solidFill>
            <a:srgbClr val="244A58"/>
          </a:solidFill>
          <a:effectLst>
            <a:outerShdw blurRad="63500" dir="13500000" kx="2700000"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t>Defiance</a:t>
            </a:r>
          </a:p>
        </p:txBody>
      </p:sp>
      <p:sp>
        <p:nvSpPr>
          <p:cNvPr id="38916" name="Title 1"/>
          <p:cNvSpPr>
            <a:spLocks noGrp="1"/>
          </p:cNvSpPr>
          <p:nvPr>
            <p:ph type="title"/>
          </p:nvPr>
        </p:nvSpPr>
        <p:spPr>
          <a:xfrm>
            <a:off x="2569673" y="511969"/>
            <a:ext cx="10723033" cy="771525"/>
          </a:xfrm>
        </p:spPr>
        <p:txBody>
          <a:bodyPr>
            <a:normAutofit fontScale="90000"/>
          </a:bodyPr>
          <a:lstStyle/>
          <a:p>
            <a:r>
              <a:rPr lang="en-US" altLang="en-US" sz="8000" dirty="0">
                <a:solidFill>
                  <a:srgbClr val="FF0000"/>
                </a:solidFill>
              </a:rPr>
              <a:t>Red Flag:  </a:t>
            </a:r>
            <a:r>
              <a:rPr lang="en-US" altLang="en-US" sz="8000" dirty="0">
                <a:solidFill>
                  <a:schemeClr val="bg1"/>
                </a:solidFill>
              </a:rPr>
              <a:t>What?</a:t>
            </a:r>
          </a:p>
        </p:txBody>
      </p:sp>
      <p:pic>
        <p:nvPicPr>
          <p:cNvPr id="389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4576" y="2443163"/>
            <a:ext cx="1445684"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age result for green flag">
            <a:extLst>
              <a:ext uri="{FF2B5EF4-FFF2-40B4-BE49-F238E27FC236}">
                <a16:creationId xmlns:a16="http://schemas.microsoft.com/office/drawing/2014/main" id="{517403BF-9444-4BAF-AD4E-662090EA912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894468" y="-124949"/>
            <a:ext cx="3217798" cy="2683277"/>
          </a:xfrm>
          <a:prstGeom prst="rect">
            <a:avLst/>
          </a:prstGeom>
          <a:noFill/>
          <a:ln>
            <a:noFill/>
          </a:ln>
        </p:spPr>
      </p:pic>
      <p:sp>
        <p:nvSpPr>
          <p:cNvPr id="7" name="Rectangle 6">
            <a:extLst>
              <a:ext uri="{FF2B5EF4-FFF2-40B4-BE49-F238E27FC236}">
                <a16:creationId xmlns:a16="http://schemas.microsoft.com/office/drawing/2014/main" id="{9B5B1990-43AF-4C9B-B7C8-7BE43ABC081E}"/>
              </a:ext>
            </a:extLst>
          </p:cNvPr>
          <p:cNvSpPr/>
          <p:nvPr/>
        </p:nvSpPr>
        <p:spPr>
          <a:xfrm>
            <a:off x="10682289" y="429675"/>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6</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226472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50829" t="3404" b="58707"/>
          <a:stretch>
            <a:fillRect/>
          </a:stretch>
        </p:blipFill>
        <p:spPr bwMode="auto">
          <a:xfrm>
            <a:off x="-143933" y="1125539"/>
            <a:ext cx="12532784"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8688917" y="2489200"/>
            <a:ext cx="1981200" cy="457200"/>
          </a:xfrm>
          <a:prstGeom prst="rightArrow">
            <a:avLst/>
          </a:prstGeom>
          <a:solidFill>
            <a:srgbClr val="244A58"/>
          </a:solidFill>
          <a:effectLst>
            <a:outerShdw blurRad="63500" dir="13500000" kx="2700000"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t>Classroom</a:t>
            </a:r>
          </a:p>
        </p:txBody>
      </p:sp>
      <p:sp>
        <p:nvSpPr>
          <p:cNvPr id="6" name="Right Arrow 5"/>
          <p:cNvSpPr/>
          <p:nvPr/>
        </p:nvSpPr>
        <p:spPr>
          <a:xfrm>
            <a:off x="7823200" y="2879725"/>
            <a:ext cx="1981200" cy="457200"/>
          </a:xfrm>
          <a:prstGeom prst="rightArrow">
            <a:avLst/>
          </a:prstGeom>
          <a:solidFill>
            <a:srgbClr val="244A58"/>
          </a:solidFill>
          <a:effectLst>
            <a:outerShdw blurRad="63500" dir="13500000" kx="2700000"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t>Playground</a:t>
            </a:r>
          </a:p>
        </p:txBody>
      </p:sp>
      <p:sp>
        <p:nvSpPr>
          <p:cNvPr id="94213" name="Title 1"/>
          <p:cNvSpPr txBox="1">
            <a:spLocks/>
          </p:cNvSpPr>
          <p:nvPr/>
        </p:nvSpPr>
        <p:spPr bwMode="auto">
          <a:xfrm>
            <a:off x="729185" y="452299"/>
            <a:ext cx="1072303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eaLnBrk="1" hangingPunct="1">
              <a:spcBef>
                <a:spcPct val="0"/>
              </a:spcBef>
              <a:buFontTx/>
              <a:buNone/>
              <a:defRPr/>
            </a:pPr>
            <a:r>
              <a:rPr lang="en-US" altLang="en-US" sz="7200" dirty="0">
                <a:solidFill>
                  <a:schemeClr val="bg1"/>
                </a:solidFill>
                <a:latin typeface="+mj-lt"/>
              </a:rPr>
              <a:t>Where?</a:t>
            </a:r>
          </a:p>
        </p:txBody>
      </p:sp>
    </p:spTree>
    <p:extLst>
      <p:ext uri="{BB962C8B-B14F-4D97-AF65-F5344CB8AC3E}">
        <p14:creationId xmlns:p14="http://schemas.microsoft.com/office/powerpoint/2010/main" val="6314718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t="49982" r="51350"/>
          <a:stretch>
            <a:fillRect/>
          </a:stretch>
        </p:blipFill>
        <p:spPr bwMode="auto">
          <a:xfrm>
            <a:off x="-143933" y="1125538"/>
            <a:ext cx="12335933"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3810000" y="2997200"/>
            <a:ext cx="2262717" cy="457200"/>
          </a:xfrm>
          <a:prstGeom prst="rightArrow">
            <a:avLst/>
          </a:prstGeom>
          <a:solidFill>
            <a:srgbClr val="244A58"/>
          </a:solidFill>
          <a:effectLst>
            <a:outerShdw blurRad="63500" dir="13500000" kx="2700000"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t>11:45-12:00</a:t>
            </a:r>
          </a:p>
        </p:txBody>
      </p:sp>
      <p:sp>
        <p:nvSpPr>
          <p:cNvPr id="96260" name="Title 1"/>
          <p:cNvSpPr txBox="1">
            <a:spLocks/>
          </p:cNvSpPr>
          <p:nvPr/>
        </p:nvSpPr>
        <p:spPr bwMode="auto">
          <a:xfrm>
            <a:off x="662516" y="452299"/>
            <a:ext cx="1072303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eaLnBrk="1" hangingPunct="1">
              <a:spcBef>
                <a:spcPct val="0"/>
              </a:spcBef>
              <a:buFontTx/>
              <a:buNone/>
              <a:defRPr/>
            </a:pPr>
            <a:r>
              <a:rPr lang="en-US" altLang="en-US" sz="7200" dirty="0">
                <a:solidFill>
                  <a:schemeClr val="bg1"/>
                </a:solidFill>
                <a:latin typeface="+mj-lt"/>
              </a:rPr>
              <a:t>When?</a:t>
            </a:r>
          </a:p>
        </p:txBody>
      </p:sp>
    </p:spTree>
    <p:extLst>
      <p:ext uri="{BB962C8B-B14F-4D97-AF65-F5344CB8AC3E}">
        <p14:creationId xmlns:p14="http://schemas.microsoft.com/office/powerpoint/2010/main" val="67992680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yramid game show">
            <a:extLst>
              <a:ext uri="{FF2B5EF4-FFF2-40B4-BE49-F238E27FC236}">
                <a16:creationId xmlns:a16="http://schemas.microsoft.com/office/drawing/2014/main" id="{90704765-21F2-4F61-B7C3-A117426BB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01" y="776618"/>
            <a:ext cx="5600076" cy="40738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252E3962-6194-44BE-8551-B99FF9A19150}"/>
              </a:ext>
            </a:extLst>
          </p:cNvPr>
          <p:cNvGraphicFramePr/>
          <p:nvPr>
            <p:extLst>
              <p:ext uri="{D42A27DB-BD31-4B8C-83A1-F6EECF244321}">
                <p14:modId xmlns:p14="http://schemas.microsoft.com/office/powerpoint/2010/main" val="1763925993"/>
              </p:ext>
            </p:extLst>
          </p:nvPr>
        </p:nvGraphicFramePr>
        <p:xfrm>
          <a:off x="4165600" y="61437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28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txBox="1">
            <a:spLocks/>
          </p:cNvSpPr>
          <p:nvPr/>
        </p:nvSpPr>
        <p:spPr bwMode="auto">
          <a:xfrm>
            <a:off x="675218" y="414338"/>
            <a:ext cx="10723033" cy="7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eaLnBrk="1" hangingPunct="1">
              <a:spcBef>
                <a:spcPct val="0"/>
              </a:spcBef>
              <a:buFontTx/>
              <a:buNone/>
              <a:defRPr/>
            </a:pPr>
            <a:r>
              <a:rPr lang="en-US" altLang="en-US" sz="7200" dirty="0">
                <a:solidFill>
                  <a:schemeClr val="bg1"/>
                </a:solidFill>
                <a:latin typeface="+mj-lt"/>
              </a:rPr>
              <a:t>Who?</a:t>
            </a:r>
          </a:p>
        </p:txBody>
      </p:sp>
      <p:sp>
        <p:nvSpPr>
          <p:cNvPr id="4" name="Title 1"/>
          <p:cNvSpPr txBox="1">
            <a:spLocks/>
          </p:cNvSpPr>
          <p:nvPr/>
        </p:nvSpPr>
        <p:spPr>
          <a:xfrm>
            <a:off x="732368" y="2049463"/>
            <a:ext cx="10723033" cy="773112"/>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defRPr/>
            </a:pPr>
            <a:endParaRPr lang="en-US" sz="2400" dirty="0">
              <a:solidFill>
                <a:schemeClr val="accent5">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7" y="1406526"/>
            <a:ext cx="1218353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3312585" y="2490788"/>
            <a:ext cx="2273300" cy="958850"/>
          </a:xfrm>
          <a:prstGeom prst="rightArrow">
            <a:avLst/>
          </a:prstGeom>
          <a:solidFill>
            <a:srgbClr val="244A58"/>
          </a:solidFill>
          <a:effectLst>
            <a:outerShdw blurRad="63500" dir="13500000" kx="2700000"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t>3</a:t>
            </a:r>
            <a:r>
              <a:rPr lang="en-US" sz="1600" b="1" baseline="30000" dirty="0"/>
              <a:t>rd</a:t>
            </a:r>
            <a:r>
              <a:rPr lang="en-US" sz="1600" b="1" dirty="0"/>
              <a:t> and 4</a:t>
            </a:r>
            <a:r>
              <a:rPr lang="en-US" sz="1600" b="1" baseline="30000" dirty="0"/>
              <a:t>th</a:t>
            </a:r>
            <a:r>
              <a:rPr lang="en-US" sz="1600" b="1" dirty="0"/>
              <a:t> Grade</a:t>
            </a:r>
          </a:p>
        </p:txBody>
      </p:sp>
    </p:spTree>
    <p:extLst>
      <p:ext uri="{BB962C8B-B14F-4D97-AF65-F5344CB8AC3E}">
        <p14:creationId xmlns:p14="http://schemas.microsoft.com/office/powerpoint/2010/main" val="20033214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l="27414" t="47816" r="27872" b="21623"/>
          <a:stretch>
            <a:fillRect/>
          </a:stretch>
        </p:blipFill>
        <p:spPr bwMode="auto">
          <a:xfrm>
            <a:off x="0" y="1484314"/>
            <a:ext cx="12287251"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a:off x="8015817" y="3141663"/>
            <a:ext cx="1981200" cy="457200"/>
          </a:xfrm>
          <a:prstGeom prst="rightArrow">
            <a:avLst/>
          </a:prstGeom>
          <a:solidFill>
            <a:srgbClr val="244A58"/>
          </a:solidFill>
          <a:effectLst>
            <a:outerShdw blurRad="63500" dir="13500000" kx="2700000"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t>Avoid Work</a:t>
            </a:r>
          </a:p>
        </p:txBody>
      </p:sp>
      <p:sp>
        <p:nvSpPr>
          <p:cNvPr id="100356" name="Title 1"/>
          <p:cNvSpPr txBox="1">
            <a:spLocks/>
          </p:cNvSpPr>
          <p:nvPr/>
        </p:nvSpPr>
        <p:spPr bwMode="auto">
          <a:xfrm>
            <a:off x="729185" y="386715"/>
            <a:ext cx="1072303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eaLnBrk="1" hangingPunct="1">
              <a:spcBef>
                <a:spcPct val="0"/>
              </a:spcBef>
              <a:buFontTx/>
              <a:buNone/>
              <a:defRPr/>
            </a:pPr>
            <a:r>
              <a:rPr lang="en-US" altLang="en-US" sz="7200" dirty="0">
                <a:solidFill>
                  <a:schemeClr val="bg1"/>
                </a:solidFill>
                <a:latin typeface="+mj-lt"/>
              </a:rPr>
              <a:t>Why?</a:t>
            </a:r>
          </a:p>
        </p:txBody>
      </p:sp>
    </p:spTree>
    <p:extLst>
      <p:ext uri="{BB962C8B-B14F-4D97-AF65-F5344CB8AC3E}">
        <p14:creationId xmlns:p14="http://schemas.microsoft.com/office/powerpoint/2010/main" val="32056345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63550" y="729658"/>
            <a:ext cx="11334750" cy="988332"/>
          </a:xfrm>
        </p:spPr>
        <p:txBody>
          <a:bodyPr>
            <a:noAutofit/>
          </a:bodyPr>
          <a:lstStyle/>
          <a:p>
            <a:pPr algn="l"/>
            <a:r>
              <a:rPr lang="en-US" altLang="en-US" sz="5400" dirty="0">
                <a:solidFill>
                  <a:schemeClr val="tx1"/>
                </a:solidFill>
              </a:rPr>
              <a:t>Moving from </a:t>
            </a:r>
            <a:r>
              <a:rPr lang="en-US" altLang="en-US" sz="5400" b="1" dirty="0">
                <a:solidFill>
                  <a:schemeClr val="tx1"/>
                </a:solidFill>
              </a:rPr>
              <a:t>Primary</a:t>
            </a:r>
            <a:r>
              <a:rPr lang="en-US" altLang="en-US" sz="5400" dirty="0">
                <a:solidFill>
                  <a:schemeClr val="tx1"/>
                </a:solidFill>
              </a:rPr>
              <a:t> to </a:t>
            </a:r>
            <a:r>
              <a:rPr lang="en-US" altLang="en-US" sz="5400" b="1" dirty="0">
                <a:solidFill>
                  <a:schemeClr val="tx1"/>
                </a:solidFill>
              </a:rPr>
              <a:t>Precise</a:t>
            </a:r>
          </a:p>
        </p:txBody>
      </p:sp>
      <p:sp>
        <p:nvSpPr>
          <p:cNvPr id="9" name="Text Placeholder 2"/>
          <p:cNvSpPr>
            <a:spLocks noGrp="1"/>
          </p:cNvSpPr>
          <p:nvPr>
            <p:ph type="body" sz="quarter" idx="4294967295"/>
          </p:nvPr>
        </p:nvSpPr>
        <p:spPr>
          <a:xfrm>
            <a:off x="0" y="1911350"/>
            <a:ext cx="9315450" cy="4857750"/>
          </a:xfrm>
          <a:solidFill>
            <a:schemeClr val="bg1"/>
          </a:solidFill>
          <a:ln>
            <a:noFill/>
          </a:ln>
        </p:spPr>
        <p:txBody>
          <a:bodyPr>
            <a:normAutofit fontScale="85000" lnSpcReduction="20000"/>
          </a:bodyPr>
          <a:lstStyle/>
          <a:p>
            <a:pPr marL="457200" lvl="1" indent="0">
              <a:buFontTx/>
              <a:buNone/>
              <a:defRPr/>
            </a:pPr>
            <a:r>
              <a:rPr lang="en-US" sz="3200" b="1" dirty="0">
                <a:solidFill>
                  <a:srgbClr val="00B050"/>
                </a:solidFill>
              </a:rPr>
              <a:t>What</a:t>
            </a:r>
            <a:r>
              <a:rPr lang="en-US" dirty="0">
                <a:solidFill>
                  <a:srgbClr val="00B050"/>
                </a:solidFill>
              </a:rPr>
              <a:t> </a:t>
            </a:r>
            <a:r>
              <a:rPr lang="en-US" dirty="0">
                <a:solidFill>
                  <a:schemeClr val="accent5">
                    <a:lumMod val="10000"/>
                  </a:schemeClr>
                </a:solidFill>
              </a:rPr>
              <a:t>problem behaviors are most common?</a:t>
            </a:r>
          </a:p>
          <a:p>
            <a:pPr lvl="2">
              <a:spcAft>
                <a:spcPts val="600"/>
              </a:spcAft>
              <a:defRPr/>
            </a:pPr>
            <a:r>
              <a:rPr lang="en-US" sz="2800" dirty="0">
                <a:solidFill>
                  <a:schemeClr val="accent5">
                    <a:lumMod val="10000"/>
                  </a:schemeClr>
                </a:solidFill>
              </a:rPr>
              <a:t>Referrals by Problem Behavior</a:t>
            </a:r>
          </a:p>
          <a:p>
            <a:pPr marL="457200" lvl="1" indent="0">
              <a:buFontTx/>
              <a:buNone/>
              <a:defRPr/>
            </a:pPr>
            <a:r>
              <a:rPr lang="en-US" sz="3200" b="1" dirty="0">
                <a:solidFill>
                  <a:srgbClr val="FFC000"/>
                </a:solidFill>
              </a:rPr>
              <a:t>Where</a:t>
            </a:r>
            <a:r>
              <a:rPr lang="en-US" dirty="0">
                <a:solidFill>
                  <a:schemeClr val="accent5">
                    <a:lumMod val="10000"/>
                  </a:schemeClr>
                </a:solidFill>
              </a:rPr>
              <a:t> are problem behaviors most likely?</a:t>
            </a:r>
          </a:p>
          <a:p>
            <a:pPr lvl="2">
              <a:spcAft>
                <a:spcPts val="600"/>
              </a:spcAft>
              <a:defRPr/>
            </a:pPr>
            <a:r>
              <a:rPr lang="en-US" sz="2800" dirty="0">
                <a:solidFill>
                  <a:schemeClr val="accent5">
                    <a:lumMod val="10000"/>
                  </a:schemeClr>
                </a:solidFill>
              </a:rPr>
              <a:t>Referrals by Location</a:t>
            </a:r>
          </a:p>
          <a:p>
            <a:pPr marL="457200" lvl="1" indent="0">
              <a:buFontTx/>
              <a:buNone/>
              <a:defRPr/>
            </a:pPr>
            <a:r>
              <a:rPr lang="en-US" sz="3200" b="1" dirty="0">
                <a:solidFill>
                  <a:srgbClr val="00B0F0"/>
                </a:solidFill>
              </a:rPr>
              <a:t>When</a:t>
            </a:r>
            <a:r>
              <a:rPr lang="en-US" dirty="0">
                <a:solidFill>
                  <a:schemeClr val="accent5">
                    <a:lumMod val="10000"/>
                  </a:schemeClr>
                </a:solidFill>
              </a:rPr>
              <a:t> are problem behaviors most likely?</a:t>
            </a:r>
          </a:p>
          <a:p>
            <a:pPr lvl="2">
              <a:spcAft>
                <a:spcPts val="600"/>
              </a:spcAft>
              <a:defRPr/>
            </a:pPr>
            <a:r>
              <a:rPr lang="en-US" sz="2800" dirty="0">
                <a:solidFill>
                  <a:schemeClr val="accent5">
                    <a:lumMod val="10000"/>
                  </a:schemeClr>
                </a:solidFill>
              </a:rPr>
              <a:t>Referrals by Time</a:t>
            </a:r>
          </a:p>
          <a:p>
            <a:pPr marL="457200" lvl="1" indent="0">
              <a:buFontTx/>
              <a:buNone/>
              <a:defRPr/>
            </a:pPr>
            <a:r>
              <a:rPr lang="en-US" sz="3200" b="1" dirty="0">
                <a:solidFill>
                  <a:srgbClr val="CC66FF"/>
                </a:solidFill>
              </a:rPr>
              <a:t>Who</a:t>
            </a:r>
            <a:r>
              <a:rPr lang="en-US" dirty="0">
                <a:solidFill>
                  <a:schemeClr val="accent5">
                    <a:lumMod val="10000"/>
                  </a:schemeClr>
                </a:solidFill>
              </a:rPr>
              <a:t> is engaged in problem behavior?</a:t>
            </a:r>
          </a:p>
          <a:p>
            <a:pPr lvl="2">
              <a:spcAft>
                <a:spcPts val="600"/>
              </a:spcAft>
              <a:defRPr/>
            </a:pPr>
            <a:r>
              <a:rPr lang="en-US" sz="2800" dirty="0">
                <a:solidFill>
                  <a:schemeClr val="accent5">
                    <a:lumMod val="10000"/>
                  </a:schemeClr>
                </a:solidFill>
              </a:rPr>
              <a:t>Referrals by Student</a:t>
            </a:r>
          </a:p>
          <a:p>
            <a:pPr marL="457200" lvl="1" indent="0">
              <a:buFontTx/>
              <a:buNone/>
              <a:defRPr/>
            </a:pPr>
            <a:r>
              <a:rPr lang="en-US" sz="3200" b="1" dirty="0">
                <a:solidFill>
                  <a:srgbClr val="FF66FF"/>
                </a:solidFill>
              </a:rPr>
              <a:t>Why</a:t>
            </a:r>
            <a:r>
              <a:rPr lang="en-US" dirty="0">
                <a:solidFill>
                  <a:schemeClr val="accent5">
                    <a:lumMod val="10000"/>
                  </a:schemeClr>
                </a:solidFill>
              </a:rPr>
              <a:t> are problem behaviors sustaining?</a:t>
            </a:r>
          </a:p>
          <a:p>
            <a:pPr lvl="2">
              <a:defRPr/>
            </a:pPr>
            <a:r>
              <a:rPr lang="en-US" sz="2800" i="1" dirty="0">
                <a:solidFill>
                  <a:schemeClr val="accent5">
                    <a:lumMod val="10000"/>
                  </a:schemeClr>
                </a:solidFill>
              </a:rPr>
              <a:t>Data</a:t>
            </a:r>
            <a:r>
              <a:rPr lang="en-US" sz="2800" dirty="0">
                <a:solidFill>
                  <a:schemeClr val="accent5">
                    <a:lumMod val="10000"/>
                  </a:schemeClr>
                </a:solidFill>
              </a:rPr>
              <a:t> Drill Down </a:t>
            </a:r>
          </a:p>
        </p:txBody>
      </p:sp>
      <p:sp>
        <p:nvSpPr>
          <p:cNvPr id="4" name="Content Placeholder 2"/>
          <p:cNvSpPr txBox="1">
            <a:spLocks/>
          </p:cNvSpPr>
          <p:nvPr/>
        </p:nvSpPr>
        <p:spPr>
          <a:xfrm>
            <a:off x="4578350" y="1911350"/>
            <a:ext cx="7435850" cy="4857750"/>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50838" lvl="1" indent="0" algn="ctr">
              <a:buFontTx/>
              <a:buNone/>
              <a:defRPr/>
            </a:pPr>
            <a:r>
              <a:rPr lang="en-US" sz="3500" b="1" dirty="0">
                <a:solidFill>
                  <a:srgbClr val="000000"/>
                </a:solidFill>
              </a:rPr>
              <a:t>PROBLEM PRECISION STATEMENT</a:t>
            </a:r>
          </a:p>
          <a:p>
            <a:pPr marL="350838" lvl="1" indent="0" algn="ctr">
              <a:buFontTx/>
              <a:buNone/>
              <a:defRPr/>
            </a:pPr>
            <a:endParaRPr lang="en-US" sz="3500" b="1" dirty="0">
              <a:solidFill>
                <a:srgbClr val="000000"/>
              </a:solidFill>
            </a:endParaRPr>
          </a:p>
          <a:p>
            <a:pPr marL="350838" lvl="1" indent="0" algn="ctr">
              <a:buFontTx/>
              <a:buNone/>
              <a:defRPr/>
            </a:pPr>
            <a:endParaRPr lang="en-US" sz="3500" b="1" dirty="0">
              <a:solidFill>
                <a:srgbClr val="000000"/>
              </a:solidFill>
            </a:endParaRPr>
          </a:p>
          <a:p>
            <a:pPr marL="350838" lvl="1" indent="0" algn="ctr">
              <a:buFontTx/>
              <a:buNone/>
              <a:defRPr/>
            </a:pPr>
            <a:endParaRPr lang="en-US" sz="3500" b="1"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3926" y="2646498"/>
            <a:ext cx="5932342" cy="396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 result for green flag">
            <a:extLst>
              <a:ext uri="{FF2B5EF4-FFF2-40B4-BE49-F238E27FC236}">
                <a16:creationId xmlns:a16="http://schemas.microsoft.com/office/drawing/2014/main" id="{1F209F6D-2C72-4315-872C-7F06C52F263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894468" y="-124949"/>
            <a:ext cx="3217798" cy="2683277"/>
          </a:xfrm>
          <a:prstGeom prst="rect">
            <a:avLst/>
          </a:prstGeom>
          <a:noFill/>
          <a:ln>
            <a:noFill/>
          </a:ln>
        </p:spPr>
      </p:pic>
      <p:sp>
        <p:nvSpPr>
          <p:cNvPr id="8" name="Rectangle 7">
            <a:extLst>
              <a:ext uri="{FF2B5EF4-FFF2-40B4-BE49-F238E27FC236}">
                <a16:creationId xmlns:a16="http://schemas.microsoft.com/office/drawing/2014/main" id="{3569DBF6-4D8D-4AFC-A3E2-97918B3D6902}"/>
              </a:ext>
            </a:extLst>
          </p:cNvPr>
          <p:cNvSpPr/>
          <p:nvPr/>
        </p:nvSpPr>
        <p:spPr>
          <a:xfrm>
            <a:off x="10682289" y="429675"/>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6</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87600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5752B0-6465-44C2-9FF4-8A200701C731}"/>
              </a:ext>
            </a:extLst>
          </p:cNvPr>
          <p:cNvPicPr>
            <a:picLocks noChangeAspect="1"/>
          </p:cNvPicPr>
          <p:nvPr/>
        </p:nvPicPr>
        <p:blipFill>
          <a:blip r:embed="rId4"/>
          <a:stretch>
            <a:fillRect/>
          </a:stretch>
        </p:blipFill>
        <p:spPr>
          <a:xfrm>
            <a:off x="1535185" y="1"/>
            <a:ext cx="9691558" cy="6858000"/>
          </a:xfrm>
          <a:prstGeom prst="rect">
            <a:avLst/>
          </a:prstGeom>
        </p:spPr>
      </p:pic>
      <p:sp>
        <p:nvSpPr>
          <p:cNvPr id="2" name="Rectangle 1"/>
          <p:cNvSpPr/>
          <p:nvPr/>
        </p:nvSpPr>
        <p:spPr>
          <a:xfrm>
            <a:off x="1535185" y="2450121"/>
            <a:ext cx="3431098" cy="3170099"/>
          </a:xfrm>
          <a:prstGeom prst="rect">
            <a:avLst/>
          </a:prstGeom>
        </p:spPr>
        <p:txBody>
          <a:bodyPr wrap="square">
            <a:spAutoFit/>
          </a:bodyPr>
          <a:lstStyle/>
          <a:p>
            <a:pPr marL="0" lvl="1">
              <a:defRPr/>
            </a:pPr>
            <a:r>
              <a:rPr lang="en-US" sz="2000" dirty="0">
                <a:solidFill>
                  <a:srgbClr val="002060"/>
                </a:solidFill>
                <a:cs typeface="Times New Roman"/>
              </a:rPr>
              <a:t>Many 3</a:t>
            </a:r>
            <a:r>
              <a:rPr lang="en-US" sz="2000" baseline="30000" dirty="0">
                <a:solidFill>
                  <a:srgbClr val="002060"/>
                </a:solidFill>
                <a:cs typeface="Times New Roman"/>
              </a:rPr>
              <a:t>rd</a:t>
            </a:r>
            <a:r>
              <a:rPr lang="en-US" sz="2000" dirty="0">
                <a:solidFill>
                  <a:srgbClr val="002060"/>
                </a:solidFill>
                <a:cs typeface="Times New Roman"/>
              </a:rPr>
              <a:t> and 4</a:t>
            </a:r>
            <a:r>
              <a:rPr lang="en-US" sz="2000" baseline="30000" dirty="0">
                <a:solidFill>
                  <a:srgbClr val="002060"/>
                </a:solidFill>
                <a:cs typeface="Times New Roman"/>
              </a:rPr>
              <a:t>th</a:t>
            </a:r>
            <a:r>
              <a:rPr lang="en-US" sz="2000" dirty="0">
                <a:solidFill>
                  <a:srgbClr val="002060"/>
                </a:solidFill>
                <a:cs typeface="Times New Roman"/>
              </a:rPr>
              <a:t> graders </a:t>
            </a:r>
            <a:r>
              <a:rPr lang="en-US" sz="2000" b="1" i="1" dirty="0">
                <a:solidFill>
                  <a:srgbClr val="002060"/>
                </a:solidFill>
                <a:cs typeface="Times New Roman"/>
              </a:rPr>
              <a:t>(who</a:t>
            </a:r>
            <a:r>
              <a:rPr lang="en-US" sz="2000" i="1" dirty="0">
                <a:solidFill>
                  <a:srgbClr val="002060"/>
                </a:solidFill>
                <a:cs typeface="Times New Roman"/>
              </a:rPr>
              <a:t>) </a:t>
            </a:r>
            <a:r>
              <a:rPr lang="en-US" sz="2000" dirty="0">
                <a:solidFill>
                  <a:srgbClr val="002060"/>
                </a:solidFill>
                <a:cs typeface="Times New Roman"/>
              </a:rPr>
              <a:t>are engaging in Defiance </a:t>
            </a:r>
            <a:r>
              <a:rPr lang="en-US" sz="2000" b="1" i="1" dirty="0">
                <a:solidFill>
                  <a:srgbClr val="002060"/>
                </a:solidFill>
                <a:cs typeface="Times New Roman"/>
              </a:rPr>
              <a:t>(what) </a:t>
            </a:r>
            <a:r>
              <a:rPr lang="en-US" sz="2000" dirty="0">
                <a:solidFill>
                  <a:srgbClr val="002060"/>
                </a:solidFill>
                <a:cs typeface="Times New Roman"/>
              </a:rPr>
              <a:t>between 11:45 and 12:00, near the end of their 30-minute recess period </a:t>
            </a:r>
            <a:r>
              <a:rPr lang="en-US" sz="2000" b="1" i="1" dirty="0">
                <a:solidFill>
                  <a:srgbClr val="002060"/>
                </a:solidFill>
                <a:cs typeface="Times New Roman"/>
              </a:rPr>
              <a:t>(when), </a:t>
            </a:r>
            <a:r>
              <a:rPr lang="en-US" sz="2000" dirty="0">
                <a:solidFill>
                  <a:srgbClr val="002060"/>
                </a:solidFill>
                <a:cs typeface="Times New Roman"/>
              </a:rPr>
              <a:t>with most of these instances occurring on the playground and in class </a:t>
            </a:r>
            <a:r>
              <a:rPr lang="en-US" sz="2000" b="1" i="1" dirty="0">
                <a:solidFill>
                  <a:srgbClr val="002060"/>
                </a:solidFill>
                <a:cs typeface="Times New Roman"/>
              </a:rPr>
              <a:t>(where), </a:t>
            </a:r>
            <a:r>
              <a:rPr lang="en-US" sz="2000" dirty="0">
                <a:solidFill>
                  <a:srgbClr val="002060"/>
                </a:solidFill>
                <a:cs typeface="Times New Roman"/>
              </a:rPr>
              <a:t>because the students want to avoid the upcoming classroom instructional period </a:t>
            </a:r>
            <a:r>
              <a:rPr lang="en-US" sz="2000" b="1" i="1" dirty="0">
                <a:solidFill>
                  <a:srgbClr val="002060"/>
                </a:solidFill>
                <a:cs typeface="Times New Roman"/>
              </a:rPr>
              <a:t>(why)</a:t>
            </a:r>
            <a:r>
              <a:rPr lang="en-US" sz="2000" dirty="0">
                <a:solidFill>
                  <a:srgbClr val="002060"/>
                </a:solidFill>
                <a:cs typeface="Times New Roman"/>
              </a:rPr>
              <a:t>.</a:t>
            </a:r>
          </a:p>
        </p:txBody>
      </p:sp>
      <p:sp>
        <p:nvSpPr>
          <p:cNvPr id="6" name="Rectangle 5"/>
          <p:cNvSpPr/>
          <p:nvPr/>
        </p:nvSpPr>
        <p:spPr>
          <a:xfrm>
            <a:off x="2536130" y="6066811"/>
            <a:ext cx="2587375" cy="830997"/>
          </a:xfrm>
          <a:prstGeom prst="rect">
            <a:avLst/>
          </a:prstGeom>
        </p:spPr>
        <p:txBody>
          <a:bodyPr wrap="square">
            <a:spAutoFit/>
          </a:bodyPr>
          <a:lstStyle/>
          <a:p>
            <a:pPr marL="0" lvl="1">
              <a:defRPr/>
            </a:pPr>
            <a:r>
              <a:rPr lang="en-US" sz="1600" dirty="0">
                <a:solidFill>
                  <a:srgbClr val="002060"/>
                </a:solidFill>
                <a:cs typeface="Times New Roman"/>
              </a:rPr>
              <a:t>Nov. = .73/ day, </a:t>
            </a:r>
          </a:p>
          <a:p>
            <a:pPr marL="0" lvl="1">
              <a:defRPr/>
            </a:pPr>
            <a:r>
              <a:rPr lang="en-US" sz="1600" dirty="0">
                <a:solidFill>
                  <a:srgbClr val="002060"/>
                </a:solidFill>
                <a:cs typeface="Times New Roman"/>
              </a:rPr>
              <a:t>Dec. = 1.5/day</a:t>
            </a:r>
          </a:p>
          <a:p>
            <a:pPr marL="0" lvl="1">
              <a:defRPr/>
            </a:pPr>
            <a:r>
              <a:rPr lang="en-US" sz="1600" dirty="0">
                <a:solidFill>
                  <a:srgbClr val="002060"/>
                </a:solidFill>
                <a:cs typeface="Times New Roman"/>
              </a:rPr>
              <a:t>Jan. = .42 /day</a:t>
            </a:r>
          </a:p>
        </p:txBody>
      </p:sp>
      <p:pic>
        <p:nvPicPr>
          <p:cNvPr id="8" name="Picture 7" descr="Image result for green flag">
            <a:extLst>
              <a:ext uri="{FF2B5EF4-FFF2-40B4-BE49-F238E27FC236}">
                <a16:creationId xmlns:a16="http://schemas.microsoft.com/office/drawing/2014/main" id="{15DCB15C-3AA1-44A1-8F34-E69CFC69B33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894468" y="0"/>
            <a:ext cx="3217798" cy="2683277"/>
          </a:xfrm>
          <a:prstGeom prst="rect">
            <a:avLst/>
          </a:prstGeom>
          <a:noFill/>
          <a:ln>
            <a:noFill/>
          </a:ln>
        </p:spPr>
      </p:pic>
      <p:sp>
        <p:nvSpPr>
          <p:cNvPr id="9" name="Rectangle 8">
            <a:extLst>
              <a:ext uri="{FF2B5EF4-FFF2-40B4-BE49-F238E27FC236}">
                <a16:creationId xmlns:a16="http://schemas.microsoft.com/office/drawing/2014/main" id="{C240D614-3488-4647-A6AD-DB04ABA2C378}"/>
              </a:ext>
            </a:extLst>
          </p:cNvPr>
          <p:cNvSpPr/>
          <p:nvPr/>
        </p:nvSpPr>
        <p:spPr>
          <a:xfrm>
            <a:off x="10682289" y="429675"/>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6</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3736682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777661" y="113319"/>
            <a:ext cx="7132638" cy="6765925"/>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077" name="Oval 5"/>
          <p:cNvSpPr>
            <a:spLocks noChangeArrowheads="1"/>
          </p:cNvSpPr>
          <p:nvPr/>
        </p:nvSpPr>
        <p:spPr bwMode="auto">
          <a:xfrm>
            <a:off x="5254625" y="434340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Implement </a:t>
            </a:r>
          </a:p>
          <a:p>
            <a:pPr algn="ctr">
              <a:defRPr/>
            </a:pPr>
            <a:r>
              <a:rPr lang="en-US" sz="1400" dirty="0">
                <a:solidFill>
                  <a:prstClr val="black"/>
                </a:solidFill>
              </a:rPr>
              <a:t>Solution with </a:t>
            </a:r>
          </a:p>
          <a:p>
            <a:pPr algn="ctr">
              <a:defRPr/>
            </a:pPr>
            <a:r>
              <a:rPr lang="en-US" sz="1400" dirty="0">
                <a:solidFill>
                  <a:prstClr val="black"/>
                </a:solidFill>
              </a:rPr>
              <a:t>High Integrity</a:t>
            </a:r>
          </a:p>
        </p:txBody>
      </p:sp>
      <p:sp>
        <p:nvSpPr>
          <p:cNvPr id="3079" name="Oval 7"/>
          <p:cNvSpPr>
            <a:spLocks noChangeArrowheads="1"/>
          </p:cNvSpPr>
          <p:nvPr/>
        </p:nvSpPr>
        <p:spPr bwMode="auto">
          <a:xfrm>
            <a:off x="7408489" y="1400563"/>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Identify </a:t>
            </a:r>
          </a:p>
          <a:p>
            <a:pPr algn="ctr">
              <a:defRPr/>
            </a:pPr>
            <a:r>
              <a:rPr lang="en-US" sz="1400" dirty="0">
                <a:solidFill>
                  <a:prstClr val="black"/>
                </a:solidFill>
              </a:rPr>
              <a:t>Goal for Change</a:t>
            </a:r>
          </a:p>
        </p:txBody>
      </p:sp>
      <p:sp>
        <p:nvSpPr>
          <p:cNvPr id="3080" name="Oval 8"/>
          <p:cNvSpPr>
            <a:spLocks noChangeArrowheads="1"/>
          </p:cNvSpPr>
          <p:nvPr/>
        </p:nvSpPr>
        <p:spPr bwMode="auto">
          <a:xfrm>
            <a:off x="5227638" y="30480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b="1" dirty="0">
                <a:solidFill>
                  <a:prstClr val="black"/>
                </a:solidFill>
              </a:rPr>
              <a:t>Identify Problem</a:t>
            </a:r>
          </a:p>
          <a:p>
            <a:pPr algn="ctr">
              <a:defRPr/>
            </a:pPr>
            <a:r>
              <a:rPr lang="en-US" sz="1400" b="1" dirty="0">
                <a:solidFill>
                  <a:prstClr val="black"/>
                </a:solidFill>
              </a:rPr>
              <a:t>with</a:t>
            </a:r>
          </a:p>
          <a:p>
            <a:pPr algn="ctr">
              <a:defRPr/>
            </a:pPr>
            <a:r>
              <a:rPr lang="en-US" sz="1400" b="1" dirty="0">
                <a:solidFill>
                  <a:prstClr val="black"/>
                </a:solidFill>
              </a:rPr>
              <a:t>Precision</a:t>
            </a:r>
          </a:p>
        </p:txBody>
      </p:sp>
      <p:sp>
        <p:nvSpPr>
          <p:cNvPr id="3081" name="Oval 9"/>
          <p:cNvSpPr>
            <a:spLocks noChangeArrowheads="1"/>
          </p:cNvSpPr>
          <p:nvPr/>
        </p:nvSpPr>
        <p:spPr bwMode="auto">
          <a:xfrm>
            <a:off x="3238500" y="3452813"/>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Monitor Impact</a:t>
            </a:r>
          </a:p>
          <a:p>
            <a:pPr algn="ctr">
              <a:defRPr/>
            </a:pPr>
            <a:r>
              <a:rPr lang="en-US" sz="1400" dirty="0">
                <a:solidFill>
                  <a:prstClr val="black"/>
                </a:solidFill>
              </a:rPr>
              <a:t>of Solution and</a:t>
            </a:r>
          </a:p>
          <a:p>
            <a:pPr algn="ctr">
              <a:defRPr/>
            </a:pPr>
            <a:r>
              <a:rPr lang="en-US" sz="1400" dirty="0">
                <a:solidFill>
                  <a:prstClr val="black"/>
                </a:solidFill>
              </a:rPr>
              <a:t>Compare </a:t>
            </a:r>
          </a:p>
          <a:p>
            <a:pPr algn="ctr">
              <a:defRPr/>
            </a:pPr>
            <a:r>
              <a:rPr lang="en-US" sz="1400" dirty="0">
                <a:solidFill>
                  <a:prstClr val="black"/>
                </a:solidFill>
              </a:rPr>
              <a:t>against Goal</a:t>
            </a:r>
          </a:p>
        </p:txBody>
      </p:sp>
      <p:sp>
        <p:nvSpPr>
          <p:cNvPr id="3082" name="Oval 10"/>
          <p:cNvSpPr>
            <a:spLocks noChangeArrowheads="1"/>
          </p:cNvSpPr>
          <p:nvPr/>
        </p:nvSpPr>
        <p:spPr bwMode="auto">
          <a:xfrm>
            <a:off x="3341688" y="137795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Make Summative</a:t>
            </a:r>
          </a:p>
          <a:p>
            <a:pPr algn="ctr">
              <a:defRPr/>
            </a:pPr>
            <a:r>
              <a:rPr lang="en-US" sz="1400" dirty="0">
                <a:solidFill>
                  <a:prstClr val="black"/>
                </a:solidFill>
              </a:rPr>
              <a:t>Evaluation</a:t>
            </a:r>
          </a:p>
          <a:p>
            <a:pPr algn="ctr">
              <a:defRPr/>
            </a:pPr>
            <a:r>
              <a:rPr lang="en-US" sz="1400" dirty="0">
                <a:solidFill>
                  <a:prstClr val="black"/>
                </a:solidFill>
              </a:rPr>
              <a:t>Decision</a:t>
            </a:r>
          </a:p>
        </p:txBody>
      </p:sp>
      <p:sp>
        <p:nvSpPr>
          <p:cNvPr id="2056" name="Rectangle 15"/>
          <p:cNvSpPr>
            <a:spLocks noChangeArrowheads="1"/>
          </p:cNvSpPr>
          <p:nvPr/>
        </p:nvSpPr>
        <p:spPr bwMode="auto">
          <a:xfrm>
            <a:off x="5227638" y="6257925"/>
            <a:ext cx="2019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600" b="1" dirty="0">
                <a:solidFill>
                  <a:schemeClr val="bg1"/>
                </a:solidFill>
              </a:rPr>
              <a:t>Meeting</a:t>
            </a:r>
          </a:p>
          <a:p>
            <a:pPr algn="ctr"/>
            <a:r>
              <a:rPr lang="en-US" sz="1600" b="1" dirty="0">
                <a:solidFill>
                  <a:schemeClr val="bg1"/>
                </a:solidFill>
              </a:rPr>
              <a:t>Foundations</a:t>
            </a:r>
          </a:p>
        </p:txBody>
      </p:sp>
      <p:sp>
        <p:nvSpPr>
          <p:cNvPr id="29" name="Oval 7"/>
          <p:cNvSpPr>
            <a:spLocks noChangeArrowheads="1"/>
          </p:cNvSpPr>
          <p:nvPr/>
        </p:nvSpPr>
        <p:spPr bwMode="auto">
          <a:xfrm>
            <a:off x="7400925" y="360045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Identify</a:t>
            </a:r>
          </a:p>
          <a:p>
            <a:pPr algn="ctr">
              <a:defRPr/>
            </a:pPr>
            <a:r>
              <a:rPr lang="en-US" sz="1400" dirty="0">
                <a:solidFill>
                  <a:prstClr val="black"/>
                </a:solidFill>
              </a:rPr>
              <a:t>Solution and </a:t>
            </a:r>
          </a:p>
          <a:p>
            <a:pPr algn="ctr">
              <a:defRPr/>
            </a:pPr>
            <a:r>
              <a:rPr lang="en-US" sz="1400" dirty="0">
                <a:solidFill>
                  <a:prstClr val="black"/>
                </a:solidFill>
              </a:rPr>
              <a:t>Create</a:t>
            </a:r>
          </a:p>
          <a:p>
            <a:pPr algn="ctr">
              <a:defRPr/>
            </a:pPr>
            <a:r>
              <a:rPr lang="en-US" sz="1400" dirty="0">
                <a:solidFill>
                  <a:prstClr val="black"/>
                </a:solidFill>
              </a:rPr>
              <a:t>Implementation </a:t>
            </a:r>
          </a:p>
          <a:p>
            <a:pPr algn="ctr">
              <a:defRPr/>
            </a:pPr>
            <a:r>
              <a:rPr lang="en-US" sz="1400" dirty="0">
                <a:solidFill>
                  <a:prstClr val="black"/>
                </a:solidFill>
              </a:rPr>
              <a:t>Plan with </a:t>
            </a:r>
          </a:p>
          <a:p>
            <a:pPr algn="ctr">
              <a:defRPr/>
            </a:pPr>
            <a:r>
              <a:rPr lang="en-US" sz="1400" dirty="0">
                <a:solidFill>
                  <a:prstClr val="black"/>
                </a:solidFill>
              </a:rPr>
              <a:t>Contextual Fit</a:t>
            </a:r>
          </a:p>
        </p:txBody>
      </p:sp>
      <p:sp>
        <p:nvSpPr>
          <p:cNvPr id="4" name="Hexagon 3"/>
          <p:cNvSpPr/>
          <p:nvPr/>
        </p:nvSpPr>
        <p:spPr>
          <a:xfrm>
            <a:off x="5329239" y="2474913"/>
            <a:ext cx="1755775" cy="1568450"/>
          </a:xfrm>
          <a:prstGeom prst="hexagon">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Collect and Use Data</a:t>
            </a:r>
          </a:p>
        </p:txBody>
      </p:sp>
      <p:sp>
        <p:nvSpPr>
          <p:cNvPr id="5" name="Right Arrow 4"/>
          <p:cNvSpPr/>
          <p:nvPr/>
        </p:nvSpPr>
        <p:spPr>
          <a:xfrm rot="1779815">
            <a:off x="7204075" y="1143001"/>
            <a:ext cx="533400" cy="168275"/>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4" name="Right Arrow 33"/>
          <p:cNvSpPr/>
          <p:nvPr/>
        </p:nvSpPr>
        <p:spPr>
          <a:xfrm rot="5400000">
            <a:off x="8804275" y="3305175"/>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7" name="Right Arrow 36"/>
          <p:cNvSpPr/>
          <p:nvPr/>
        </p:nvSpPr>
        <p:spPr>
          <a:xfrm rot="9767626">
            <a:off x="7243763" y="5424488"/>
            <a:ext cx="533400" cy="152400"/>
          </a:xfrm>
          <a:prstGeom prst="rightArrow">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0" name="Right Arrow 39"/>
          <p:cNvSpPr/>
          <p:nvPr/>
        </p:nvSpPr>
        <p:spPr>
          <a:xfrm rot="12717604">
            <a:off x="4530725" y="5410200"/>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3" name="Right Arrow 42"/>
          <p:cNvSpPr/>
          <p:nvPr/>
        </p:nvSpPr>
        <p:spPr>
          <a:xfrm rot="16373633">
            <a:off x="3195638" y="3182938"/>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4" name="Right Arrow 43"/>
          <p:cNvSpPr/>
          <p:nvPr/>
        </p:nvSpPr>
        <p:spPr>
          <a:xfrm rot="20278685">
            <a:off x="4587875" y="1150938"/>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 name="Up-Down Arrow 5"/>
          <p:cNvSpPr/>
          <p:nvPr/>
        </p:nvSpPr>
        <p:spPr>
          <a:xfrm>
            <a:off x="6135688" y="2178050"/>
            <a:ext cx="152400" cy="228600"/>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5" name="Up-Down Arrow 44"/>
          <p:cNvSpPr/>
          <p:nvPr/>
        </p:nvSpPr>
        <p:spPr>
          <a:xfrm>
            <a:off x="6135688" y="4079875"/>
            <a:ext cx="152400" cy="228600"/>
          </a:xfrm>
          <a:prstGeom prst="upDownArrow">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6" name="Up-Down Arrow 45"/>
          <p:cNvSpPr/>
          <p:nvPr/>
        </p:nvSpPr>
        <p:spPr>
          <a:xfrm rot="3836952">
            <a:off x="7162007" y="2647157"/>
            <a:ext cx="139700" cy="261937"/>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7" name="Up-Down Arrow 46"/>
          <p:cNvSpPr/>
          <p:nvPr/>
        </p:nvSpPr>
        <p:spPr>
          <a:xfrm rot="3836952">
            <a:off x="5208588" y="3665538"/>
            <a:ext cx="139700" cy="260350"/>
          </a:xfrm>
          <a:prstGeom prst="upDownArrow">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8" name="Up-Down Arrow 47"/>
          <p:cNvSpPr/>
          <p:nvPr/>
        </p:nvSpPr>
        <p:spPr>
          <a:xfrm rot="7557062">
            <a:off x="7160420" y="3683795"/>
            <a:ext cx="161925" cy="280987"/>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9" name="Up-Down Arrow 48"/>
          <p:cNvSpPr/>
          <p:nvPr/>
        </p:nvSpPr>
        <p:spPr>
          <a:xfrm rot="7557062">
            <a:off x="5249069" y="2637632"/>
            <a:ext cx="160338" cy="282575"/>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1" name="Rectangle 30"/>
          <p:cNvSpPr/>
          <p:nvPr/>
        </p:nvSpPr>
        <p:spPr>
          <a:xfrm>
            <a:off x="84343" y="609246"/>
            <a:ext cx="2723151" cy="4739759"/>
          </a:xfrm>
          <a:prstGeom prst="rect">
            <a:avLst/>
          </a:prstGeom>
          <a:noFill/>
        </p:spPr>
        <p:txBody>
          <a:bodyPr wrap="square" lIns="91440" tIns="45720" rIns="91440" bIns="45720">
            <a:spAutoFit/>
          </a:bodyPr>
          <a:lstStyle/>
          <a:p>
            <a:pPr algn="ctr"/>
            <a:endParaRPr lang="en-US" sz="3200" dirty="0">
              <a:ln w="0"/>
              <a:solidFill>
                <a:schemeClr val="accent1"/>
              </a:solidFill>
              <a:effectLst>
                <a:outerShdw blurRad="38100" dist="25400" dir="5400000" algn="ctr" rotWithShape="0">
                  <a:srgbClr val="6E747A">
                    <a:alpha val="43000"/>
                  </a:srgbClr>
                </a:outerShdw>
              </a:effectLst>
            </a:endParaRPr>
          </a:p>
          <a:p>
            <a:pPr algn="ctr"/>
            <a:r>
              <a:rPr lang="en-US" sz="5400" b="1" cap="none" spc="0" dirty="0">
                <a:ln w="0">
                  <a:solidFill>
                    <a:schemeClr val="accent6"/>
                  </a:solidFill>
                </a:ln>
                <a:solidFill>
                  <a:schemeClr val="accent1"/>
                </a:solidFill>
                <a:effectLst>
                  <a:outerShdw blurRad="38100" dist="25400" dir="5400000" algn="ctr" rotWithShape="0">
                    <a:srgbClr val="6E747A">
                      <a:alpha val="43000"/>
                    </a:srgbClr>
                  </a:outerShdw>
                </a:effectLst>
              </a:rPr>
              <a:t>Team Initiated Problem Solving Model</a:t>
            </a:r>
          </a:p>
        </p:txBody>
      </p:sp>
      <p:sp>
        <p:nvSpPr>
          <p:cNvPr id="24" name="Oval 23"/>
          <p:cNvSpPr/>
          <p:nvPr/>
        </p:nvSpPr>
        <p:spPr>
          <a:xfrm>
            <a:off x="7358062" y="1357822"/>
            <a:ext cx="1914525" cy="1914282"/>
          </a:xfrm>
          <a:prstGeom prst="ellipse">
            <a:avLst/>
          </a:prstGeom>
          <a:no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News Gothic MT"/>
            </a:endParaRPr>
          </a:p>
        </p:txBody>
      </p:sp>
      <p:sp>
        <p:nvSpPr>
          <p:cNvPr id="26" name="Rectangle 25">
            <a:extLst>
              <a:ext uri="{FF2B5EF4-FFF2-40B4-BE49-F238E27FC236}">
                <a16:creationId xmlns:a16="http://schemas.microsoft.com/office/drawing/2014/main" id="{06CC616D-7861-4ACF-94B5-7CE978AAFB21}"/>
              </a:ext>
            </a:extLst>
          </p:cNvPr>
          <p:cNvSpPr/>
          <p:nvPr/>
        </p:nvSpPr>
        <p:spPr>
          <a:xfrm>
            <a:off x="8056189" y="1022034"/>
            <a:ext cx="2362200" cy="914716"/>
          </a:xfrm>
          <a:prstGeom prst="rect">
            <a:avLst/>
          </a:prstGeom>
          <a:solidFill>
            <a:srgbClr val="00206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How do we want the problem to change?</a:t>
            </a:r>
          </a:p>
        </p:txBody>
      </p:sp>
      <p:sp>
        <p:nvSpPr>
          <p:cNvPr id="27" name="Rectangle 26">
            <a:extLst>
              <a:ext uri="{FF2B5EF4-FFF2-40B4-BE49-F238E27FC236}">
                <a16:creationId xmlns:a16="http://schemas.microsoft.com/office/drawing/2014/main" id="{DEF0493E-73E0-458F-889C-2A41DE2073A0}"/>
              </a:ext>
            </a:extLst>
          </p:cNvPr>
          <p:cNvSpPr/>
          <p:nvPr/>
        </p:nvSpPr>
        <p:spPr>
          <a:xfrm>
            <a:off x="191774" y="5349005"/>
            <a:ext cx="2831223" cy="338554"/>
          </a:xfrm>
          <a:prstGeom prst="rect">
            <a:avLst/>
          </a:prstGeom>
        </p:spPr>
        <p:txBody>
          <a:bodyPr wrap="none">
            <a:spAutoFit/>
          </a:bodyPr>
          <a:lstStyle/>
          <a:p>
            <a:pPr algn="ctr" fontAlgn="base"/>
            <a:r>
              <a:rPr lang="en-US" sz="800" dirty="0">
                <a:latin typeface="Century Gothic" panose="020B0502020202020204" pitchFamily="34" charset="0"/>
                <a:ea typeface="Times New Roman" panose="02020603050405020304" pitchFamily="18" charset="0"/>
              </a:rPr>
              <a:t>Horner, R. H., Newton, J. S., Todd, A. W.,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B.,</a:t>
            </a:r>
          </a:p>
          <a:p>
            <a:pPr algn="ctr" fontAlgn="base"/>
            <a:r>
              <a:rPr lang="en-US" sz="800" dirty="0">
                <a:latin typeface="Century Gothic" panose="020B0502020202020204" pitchFamily="34" charset="0"/>
                <a:ea typeface="Times New Roman" panose="02020603050405020304" pitchFamily="18" charset="0"/>
              </a:rPr>
              <a:t>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K., Cusumano, D. L., &amp; Preston, A. I. (2015).</a:t>
            </a:r>
            <a:endParaRPr lang="en-US" sz="36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3529249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1"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out)">
                                      <p:cBhvr>
                                        <p:cTn id="7" dur="500"/>
                                        <p:tgtEl>
                                          <p:spTgt spid="49"/>
                                        </p:tgtEl>
                                      </p:cBhvr>
                                    </p:animEffect>
                                  </p:childTnLst>
                                </p:cTn>
                              </p:par>
                              <p:par>
                                <p:cTn id="8" presetID="6" presetClass="entr" presetSubtype="32"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500"/>
                                        <p:tgtEl>
                                          <p:spTgt spid="6"/>
                                        </p:tgtEl>
                                      </p:cBhvr>
                                    </p:animEffect>
                                  </p:childTnLst>
                                </p:cTn>
                              </p:par>
                              <p:par>
                                <p:cTn id="11" presetID="6" presetClass="entr" presetSubtype="32" fill="hold" grpId="1"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circle(out)">
                                      <p:cBhvr>
                                        <p:cTn id="13" dur="500"/>
                                        <p:tgtEl>
                                          <p:spTgt spid="46"/>
                                        </p:tgtEl>
                                      </p:cBhvr>
                                    </p:animEffect>
                                  </p:childTnLst>
                                </p:cTn>
                              </p:par>
                              <p:par>
                                <p:cTn id="14" presetID="6" presetClass="entr" presetSubtype="32" fill="hold" grpId="1"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circle(out)">
                                      <p:cBhvr>
                                        <p:cTn id="16" dur="500"/>
                                        <p:tgtEl>
                                          <p:spTgt spid="48"/>
                                        </p:tgtEl>
                                      </p:cBhvr>
                                    </p:animEffect>
                                  </p:childTnLst>
                                </p:cTn>
                              </p:par>
                              <p:par>
                                <p:cTn id="17" presetID="6" presetClass="entr" presetSubtype="32" fill="hold" grpId="1"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out)">
                                      <p:cBhvr>
                                        <p:cTn id="19" dur="500"/>
                                        <p:tgtEl>
                                          <p:spTgt spid="45"/>
                                        </p:tgtEl>
                                      </p:cBhvr>
                                    </p:animEffect>
                                  </p:childTnLst>
                                </p:cTn>
                              </p:par>
                              <p:par>
                                <p:cTn id="20" presetID="6" presetClass="entr" presetSubtype="32" fill="hold" grpId="1"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circle(out)">
                                      <p:cBhvr>
                                        <p:cTn id="22" dur="500"/>
                                        <p:tgtEl>
                                          <p:spTgt spid="4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up)">
                                      <p:cBhvr>
                                        <p:cTn id="34" dur="500"/>
                                        <p:tgtEl>
                                          <p:spTgt spid="3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up)">
                                      <p:cBhvr>
                                        <p:cTn id="37" dur="500"/>
                                        <p:tgtEl>
                                          <p:spTgt spid="45"/>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right)">
                                      <p:cBhvr>
                                        <p:cTn id="40" dur="500"/>
                                        <p:tgtEl>
                                          <p:spTgt spid="37"/>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right)">
                                      <p:cBhvr>
                                        <p:cTn id="43" dur="500"/>
                                        <p:tgtEl>
                                          <p:spTgt spid="47"/>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right)">
                                      <p:cBhvr>
                                        <p:cTn id="46" dur="500"/>
                                        <p:tgtEl>
                                          <p:spTgt spid="4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down)">
                                      <p:cBhvr>
                                        <p:cTn id="49" dur="500"/>
                                        <p:tgtEl>
                                          <p:spTgt spid="4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heel(1)">
                                      <p:cBhvr>
                                        <p:cTn id="63" dur="1600"/>
                                        <p:tgtEl>
                                          <p:spTgt spid="24"/>
                                        </p:tgtEl>
                                      </p:cBhvr>
                                    </p:animEffect>
                                  </p:childTnLst>
                                </p:cTn>
                              </p:par>
                            </p:childTnLst>
                          </p:cTn>
                        </p:par>
                        <p:par>
                          <p:cTn id="64" fill="hold">
                            <p:stCondLst>
                              <p:cond delay="1600"/>
                            </p:stCondLst>
                            <p:childTnLst>
                              <p:par>
                                <p:cTn id="65" presetID="12" presetClass="entr" presetSubtype="8"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p:tgtEl>
                                          <p:spTgt spid="26"/>
                                        </p:tgtEl>
                                        <p:attrNameLst>
                                          <p:attrName>ppt_x</p:attrName>
                                        </p:attrNameLst>
                                      </p:cBhvr>
                                      <p:tavLst>
                                        <p:tav tm="0">
                                          <p:val>
                                            <p:strVal val="#ppt_x-#ppt_w*1.125000"/>
                                          </p:val>
                                        </p:tav>
                                        <p:tav tm="100000">
                                          <p:val>
                                            <p:strVal val="#ppt_x"/>
                                          </p:val>
                                        </p:tav>
                                      </p:tavLst>
                                    </p:anim>
                                    <p:animEffect transition="in" filter="wipe(right)">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0" presetClass="entr" presetSubtype="0" fill="hold" grpId="2"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7" grpId="0" animBg="1"/>
      <p:bldP spid="40" grpId="0" animBg="1"/>
      <p:bldP spid="43" grpId="0" animBg="1"/>
      <p:bldP spid="44" grpId="0" animBg="1"/>
      <p:bldP spid="6" grpId="0" animBg="1"/>
      <p:bldP spid="6"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24" grpId="0" animBg="1"/>
      <p:bldP spid="26" grpId="0" animBg="1"/>
      <p:bldP spid="26" grpId="1" animBg="1"/>
      <p:bldP spid="26"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5082" y="1960057"/>
            <a:ext cx="4346021" cy="5225405"/>
          </a:xfrm>
        </p:spPr>
        <p:txBody>
          <a:bodyPr>
            <a:normAutofit/>
          </a:bodyPr>
          <a:lstStyle/>
          <a:p>
            <a:pPr marL="914400" lvl="2" indent="0">
              <a:buFontTx/>
              <a:buNone/>
              <a:defRPr/>
            </a:pPr>
            <a:r>
              <a:rPr lang="en-US" altLang="en-US" sz="5200" b="1" dirty="0">
                <a:solidFill>
                  <a:schemeClr val="tx1"/>
                </a:solidFill>
                <a:ea typeface="MS PGothic" panose="020B0600070205080204" pitchFamily="34" charset="-128"/>
              </a:rPr>
              <a:t>S</a:t>
            </a:r>
            <a:r>
              <a:rPr lang="en-US" altLang="en-US" sz="5200" dirty="0">
                <a:solidFill>
                  <a:schemeClr val="accent1"/>
                </a:solidFill>
                <a:ea typeface="MS PGothic" panose="020B0600070205080204" pitchFamily="34" charset="-128"/>
              </a:rPr>
              <a:t>pecific</a:t>
            </a:r>
            <a:r>
              <a:rPr lang="en-US" altLang="en-US" sz="5200" dirty="0">
                <a:ea typeface="MS PGothic" panose="020B0600070205080204" pitchFamily="34" charset="-128"/>
              </a:rPr>
              <a:t> </a:t>
            </a:r>
          </a:p>
          <a:p>
            <a:pPr marL="914400" lvl="2" indent="0">
              <a:buFontTx/>
              <a:buNone/>
              <a:defRPr/>
            </a:pPr>
            <a:r>
              <a:rPr lang="en-US" altLang="en-US" sz="5200" b="1" dirty="0">
                <a:solidFill>
                  <a:schemeClr val="tx1"/>
                </a:solidFill>
                <a:ea typeface="MS PGothic" panose="020B0600070205080204" pitchFamily="34" charset="-128"/>
              </a:rPr>
              <a:t>M</a:t>
            </a:r>
            <a:r>
              <a:rPr lang="en-US" altLang="en-US" sz="5200" dirty="0">
                <a:solidFill>
                  <a:schemeClr val="accent1"/>
                </a:solidFill>
                <a:ea typeface="MS PGothic" panose="020B0600070205080204" pitchFamily="34" charset="-128"/>
              </a:rPr>
              <a:t>easurable</a:t>
            </a:r>
            <a:r>
              <a:rPr lang="en-US" altLang="en-US" sz="5200" dirty="0">
                <a:ea typeface="MS PGothic" panose="020B0600070205080204" pitchFamily="34" charset="-128"/>
              </a:rPr>
              <a:t> </a:t>
            </a:r>
          </a:p>
          <a:p>
            <a:pPr marL="914400" lvl="2" indent="0">
              <a:buFontTx/>
              <a:buNone/>
              <a:defRPr/>
            </a:pPr>
            <a:r>
              <a:rPr lang="en-US" altLang="en-US" sz="5200" b="1" dirty="0">
                <a:solidFill>
                  <a:schemeClr val="tx1"/>
                </a:solidFill>
                <a:ea typeface="MS PGothic" panose="020B0600070205080204" pitchFamily="34" charset="-128"/>
              </a:rPr>
              <a:t>A</a:t>
            </a:r>
            <a:r>
              <a:rPr lang="en-US" altLang="en-US" sz="5200" dirty="0">
                <a:solidFill>
                  <a:schemeClr val="accent1"/>
                </a:solidFill>
                <a:ea typeface="MS PGothic" panose="020B0600070205080204" pitchFamily="34" charset="-128"/>
              </a:rPr>
              <a:t>chievable</a:t>
            </a:r>
          </a:p>
          <a:p>
            <a:pPr marL="914400" lvl="2" indent="0">
              <a:buFontTx/>
              <a:buNone/>
              <a:defRPr/>
            </a:pPr>
            <a:r>
              <a:rPr lang="en-US" altLang="en-US" sz="5200" b="1" dirty="0">
                <a:solidFill>
                  <a:schemeClr val="tx1"/>
                </a:solidFill>
                <a:ea typeface="MS PGothic" panose="020B0600070205080204" pitchFamily="34" charset="-128"/>
              </a:rPr>
              <a:t>R</a:t>
            </a:r>
            <a:r>
              <a:rPr lang="en-US" altLang="en-US" sz="5200" dirty="0">
                <a:solidFill>
                  <a:schemeClr val="accent1"/>
                </a:solidFill>
                <a:ea typeface="MS PGothic" panose="020B0600070205080204" pitchFamily="34" charset="-128"/>
              </a:rPr>
              <a:t>elevant</a:t>
            </a:r>
          </a:p>
          <a:p>
            <a:pPr marL="914400" lvl="2" indent="0">
              <a:buFontTx/>
              <a:buNone/>
              <a:defRPr/>
            </a:pPr>
            <a:r>
              <a:rPr lang="en-US" altLang="en-US" sz="5200" b="1" dirty="0">
                <a:solidFill>
                  <a:schemeClr val="tx1"/>
                </a:solidFill>
                <a:ea typeface="MS PGothic" panose="020B0600070205080204" pitchFamily="34" charset="-128"/>
              </a:rPr>
              <a:t>T</a:t>
            </a:r>
            <a:r>
              <a:rPr lang="en-US" altLang="en-US" sz="5200" dirty="0">
                <a:solidFill>
                  <a:schemeClr val="accent1"/>
                </a:solidFill>
                <a:ea typeface="MS PGothic" panose="020B0600070205080204" pitchFamily="34" charset="-128"/>
              </a:rPr>
              <a:t>imely</a:t>
            </a:r>
            <a:endParaRPr lang="en-US" altLang="en-US" sz="5200" dirty="0">
              <a:solidFill>
                <a:schemeClr val="accent1"/>
              </a:solidFill>
            </a:endParaRPr>
          </a:p>
          <a:p>
            <a:pPr lvl="1">
              <a:buFontTx/>
              <a:buNone/>
              <a:defRPr/>
            </a:pPr>
            <a:endParaRPr lang="en-US" altLang="en-US" sz="800" dirty="0"/>
          </a:p>
        </p:txBody>
      </p:sp>
      <p:sp>
        <p:nvSpPr>
          <p:cNvPr id="6" name="Content Placeholder 3"/>
          <p:cNvSpPr txBox="1">
            <a:spLocks/>
          </p:cNvSpPr>
          <p:nvPr/>
        </p:nvSpPr>
        <p:spPr>
          <a:xfrm>
            <a:off x="5283200" y="1066800"/>
            <a:ext cx="6502400" cy="533400"/>
          </a:xfrm>
          <a:prstGeom prst="rect">
            <a:avLst/>
          </a:prstGeom>
        </p:spPr>
        <p:txBody>
          <a:bodyPr>
            <a:normAutofit/>
          </a:bodyPr>
          <a:lstStyle/>
          <a:p>
            <a:pPr marL="342900" indent="-342900" eaLnBrk="1" fontAlgn="auto" hangingPunct="1">
              <a:spcBef>
                <a:spcPts val="2000"/>
              </a:spcBef>
              <a:spcAft>
                <a:spcPts val="0"/>
              </a:spcAft>
              <a:buClr>
                <a:schemeClr val="tx1">
                  <a:lumMod val="75000"/>
                  <a:lumOff val="25000"/>
                </a:schemeClr>
              </a:buClr>
              <a:buFont typeface="Arial" pitchFamily="34" charset="0"/>
              <a:buNone/>
              <a:defRPr/>
            </a:pPr>
            <a:endParaRPr lang="en-US" sz="2000" dirty="0">
              <a:solidFill>
                <a:schemeClr val="tx1">
                  <a:lumMod val="75000"/>
                  <a:lumOff val="25000"/>
                </a:schemeClr>
              </a:solidFill>
              <a:latin typeface="+mn-lt"/>
              <a:cs typeface="+mn-cs"/>
            </a:endParaRPr>
          </a:p>
          <a:p>
            <a:pPr marL="342900" indent="-342900" eaLnBrk="1" fontAlgn="auto" hangingPunct="1">
              <a:spcBef>
                <a:spcPts val="2000"/>
              </a:spcBef>
              <a:spcAft>
                <a:spcPts val="0"/>
              </a:spcAft>
              <a:buClr>
                <a:schemeClr val="tx1">
                  <a:lumMod val="75000"/>
                  <a:lumOff val="25000"/>
                </a:schemeClr>
              </a:buClr>
              <a:buFont typeface="Arial" pitchFamily="34" charset="0"/>
              <a:buChar char="•"/>
              <a:defRPr/>
            </a:pPr>
            <a:endParaRPr lang="en-US" sz="2000" dirty="0">
              <a:solidFill>
                <a:schemeClr val="tx1">
                  <a:lumMod val="75000"/>
                  <a:lumOff val="25000"/>
                </a:schemeClr>
              </a:solidFill>
              <a:latin typeface="+mn-lt"/>
              <a:cs typeface="+mn-cs"/>
            </a:endParaRPr>
          </a:p>
        </p:txBody>
      </p:sp>
      <p:sp>
        <p:nvSpPr>
          <p:cNvPr id="7" name="Rectangle 3"/>
          <p:cNvSpPr txBox="1">
            <a:spLocks noChangeArrowheads="1"/>
          </p:cNvSpPr>
          <p:nvPr/>
        </p:nvSpPr>
        <p:spPr bwMode="auto">
          <a:xfrm>
            <a:off x="9692216" y="-190500"/>
            <a:ext cx="499956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erlin Sans FB" pitchFamily="34" charset="0"/>
              </a:defRPr>
            </a:lvl1pPr>
            <a:lvl2pPr marL="579438" indent="-228600">
              <a:spcBef>
                <a:spcPct val="20000"/>
              </a:spcBef>
              <a:buChar char="–"/>
              <a:defRPr sz="2800">
                <a:solidFill>
                  <a:schemeClr val="tx1"/>
                </a:solidFill>
                <a:latin typeface="Berlin Sans FB" pitchFamily="34" charset="0"/>
              </a:defRPr>
            </a:lvl2pPr>
            <a:lvl3pPr marL="808038" indent="-228600">
              <a:spcBef>
                <a:spcPct val="20000"/>
              </a:spcBef>
              <a:buChar char="•"/>
              <a:defRPr sz="2400">
                <a:solidFill>
                  <a:schemeClr val="tx1"/>
                </a:solidFill>
                <a:latin typeface="Berlin Sans FB" pitchFamily="34" charset="0"/>
              </a:defRPr>
            </a:lvl3pPr>
            <a:lvl4pPr marL="1036638" indent="-228600">
              <a:spcBef>
                <a:spcPct val="20000"/>
              </a:spcBef>
              <a:buChar char="–"/>
              <a:defRPr sz="2000">
                <a:solidFill>
                  <a:schemeClr val="tx1"/>
                </a:solidFill>
                <a:latin typeface="Berlin Sans FB" pitchFamily="34" charset="0"/>
              </a:defRPr>
            </a:lvl4pPr>
            <a:lvl5pPr marL="1265238" indent="-228600">
              <a:spcBef>
                <a:spcPct val="20000"/>
              </a:spcBef>
              <a:buChar char="»"/>
              <a:defRPr sz="2000">
                <a:solidFill>
                  <a:schemeClr val="tx1"/>
                </a:solidFill>
                <a:latin typeface="Berlin Sans FB" pitchFamily="34" charset="0"/>
              </a:defRPr>
            </a:lvl5pPr>
            <a:lvl6pPr marL="1722438" indent="-228600" eaLnBrk="0" fontAlgn="base" hangingPunct="0">
              <a:spcBef>
                <a:spcPct val="20000"/>
              </a:spcBef>
              <a:spcAft>
                <a:spcPct val="0"/>
              </a:spcAft>
              <a:buChar char="»"/>
              <a:defRPr sz="2000">
                <a:solidFill>
                  <a:schemeClr val="tx1"/>
                </a:solidFill>
                <a:latin typeface="Berlin Sans FB" pitchFamily="34" charset="0"/>
              </a:defRPr>
            </a:lvl6pPr>
            <a:lvl7pPr marL="2179638" indent="-228600" eaLnBrk="0" fontAlgn="base" hangingPunct="0">
              <a:spcBef>
                <a:spcPct val="20000"/>
              </a:spcBef>
              <a:spcAft>
                <a:spcPct val="0"/>
              </a:spcAft>
              <a:buChar char="»"/>
              <a:defRPr sz="2000">
                <a:solidFill>
                  <a:schemeClr val="tx1"/>
                </a:solidFill>
                <a:latin typeface="Berlin Sans FB" pitchFamily="34" charset="0"/>
              </a:defRPr>
            </a:lvl7pPr>
            <a:lvl8pPr marL="2636838" indent="-228600" eaLnBrk="0" fontAlgn="base" hangingPunct="0">
              <a:spcBef>
                <a:spcPct val="20000"/>
              </a:spcBef>
              <a:spcAft>
                <a:spcPct val="0"/>
              </a:spcAft>
              <a:buChar char="»"/>
              <a:defRPr sz="2000">
                <a:solidFill>
                  <a:schemeClr val="tx1"/>
                </a:solidFill>
                <a:latin typeface="Berlin Sans FB" pitchFamily="34" charset="0"/>
              </a:defRPr>
            </a:lvl8pPr>
            <a:lvl9pPr marL="3094038" indent="-228600" eaLnBrk="0" fontAlgn="base" hangingPunct="0">
              <a:spcBef>
                <a:spcPct val="20000"/>
              </a:spcBef>
              <a:spcAft>
                <a:spcPct val="0"/>
              </a:spcAft>
              <a:buChar char="»"/>
              <a:defRPr sz="2000">
                <a:solidFill>
                  <a:schemeClr val="tx1"/>
                </a:solidFill>
                <a:latin typeface="Berlin Sans FB" pitchFamily="34" charset="0"/>
              </a:defRPr>
            </a:lvl9pPr>
          </a:lstStyle>
          <a:p>
            <a:pPr eaLnBrk="1" hangingPunct="1">
              <a:spcBef>
                <a:spcPts val="2000"/>
              </a:spcBef>
              <a:buClr>
                <a:srgbClr val="404040"/>
              </a:buClr>
              <a:buFont typeface="Wingdings" pitchFamily="2" charset="2"/>
              <a:buNone/>
            </a:pPr>
            <a:endParaRPr lang="en-US" altLang="en-US" sz="2000">
              <a:solidFill>
                <a:srgbClr val="404040"/>
              </a:solidFill>
              <a:latin typeface="Century Gothic" pitchFamily="34" charset="0"/>
            </a:endParaRPr>
          </a:p>
        </p:txBody>
      </p:sp>
      <p:sp>
        <p:nvSpPr>
          <p:cNvPr id="87046" name="Title 1"/>
          <p:cNvSpPr>
            <a:spLocks noGrp="1"/>
          </p:cNvSpPr>
          <p:nvPr>
            <p:ph type="title"/>
          </p:nvPr>
        </p:nvSpPr>
        <p:spPr>
          <a:xfrm>
            <a:off x="511728" y="500753"/>
            <a:ext cx="11273872" cy="998537"/>
          </a:xfrm>
        </p:spPr>
        <p:txBody>
          <a:bodyPr>
            <a:noAutofit/>
          </a:bodyPr>
          <a:lstStyle/>
          <a:p>
            <a:pPr algn="ctr"/>
            <a:r>
              <a:rPr lang="en-US" altLang="en-US" sz="8800" dirty="0">
                <a:solidFill>
                  <a:schemeClr val="tx1"/>
                </a:solidFill>
              </a:rPr>
              <a:t>SMART Goals</a:t>
            </a:r>
          </a:p>
        </p:txBody>
      </p:sp>
      <p:sp>
        <p:nvSpPr>
          <p:cNvPr id="4" name="Rectangle 3">
            <a:extLst>
              <a:ext uri="{FF2B5EF4-FFF2-40B4-BE49-F238E27FC236}">
                <a16:creationId xmlns:a16="http://schemas.microsoft.com/office/drawing/2014/main" id="{BF39C96A-1011-4E40-BA1F-B228FB5642FA}"/>
              </a:ext>
            </a:extLst>
          </p:cNvPr>
          <p:cNvSpPr/>
          <p:nvPr/>
        </p:nvSpPr>
        <p:spPr>
          <a:xfrm>
            <a:off x="397079" y="1442368"/>
            <a:ext cx="11273872" cy="523220"/>
          </a:xfrm>
          <a:prstGeom prst="rect">
            <a:avLst/>
          </a:prstGeom>
        </p:spPr>
        <p:txBody>
          <a:bodyPr wrap="square">
            <a:spAutoFit/>
          </a:bodyPr>
          <a:lstStyle/>
          <a:p>
            <a:pPr algn="ctr">
              <a:defRPr/>
            </a:pPr>
            <a:r>
              <a:rPr lang="en-US" altLang="en-US" sz="2800" b="1" dirty="0"/>
              <a:t>“If we can define it, we can measure it. If we can measure it we can grow”.</a:t>
            </a:r>
          </a:p>
        </p:txBody>
      </p:sp>
      <p:pic>
        <p:nvPicPr>
          <p:cNvPr id="5" name="Picture 4">
            <a:extLst>
              <a:ext uri="{FF2B5EF4-FFF2-40B4-BE49-F238E27FC236}">
                <a16:creationId xmlns:a16="http://schemas.microsoft.com/office/drawing/2014/main" id="{51E26BBE-8637-4266-B2CE-9C35B8B9C297}"/>
              </a:ext>
            </a:extLst>
          </p:cNvPr>
          <p:cNvPicPr>
            <a:picLocks noChangeAspect="1"/>
          </p:cNvPicPr>
          <p:nvPr/>
        </p:nvPicPr>
        <p:blipFill>
          <a:blip r:embed="rId3"/>
          <a:stretch>
            <a:fillRect/>
          </a:stretch>
        </p:blipFill>
        <p:spPr>
          <a:xfrm>
            <a:off x="4710504" y="1874858"/>
            <a:ext cx="7008916" cy="4983141"/>
          </a:xfrm>
          <a:prstGeom prst="rect">
            <a:avLst/>
          </a:prstGeom>
        </p:spPr>
      </p:pic>
      <p:sp>
        <p:nvSpPr>
          <p:cNvPr id="14" name="Rectangle 13">
            <a:extLst>
              <a:ext uri="{FF2B5EF4-FFF2-40B4-BE49-F238E27FC236}">
                <a16:creationId xmlns:a16="http://schemas.microsoft.com/office/drawing/2014/main" id="{682523E9-7046-4EEF-B917-3A8D55F5C827}"/>
              </a:ext>
            </a:extLst>
          </p:cNvPr>
          <p:cNvSpPr/>
          <p:nvPr/>
        </p:nvSpPr>
        <p:spPr>
          <a:xfrm>
            <a:off x="7147420" y="2994869"/>
            <a:ext cx="1326944" cy="3976381"/>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mage result for green flag">
            <a:extLst>
              <a:ext uri="{FF2B5EF4-FFF2-40B4-BE49-F238E27FC236}">
                <a16:creationId xmlns:a16="http://schemas.microsoft.com/office/drawing/2014/main" id="{B88372BC-3B83-4631-B57D-2E3C24311AF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894468" y="0"/>
            <a:ext cx="3217798" cy="2683277"/>
          </a:xfrm>
          <a:prstGeom prst="rect">
            <a:avLst/>
          </a:prstGeom>
          <a:noFill/>
          <a:ln>
            <a:noFill/>
          </a:ln>
        </p:spPr>
      </p:pic>
      <p:sp>
        <p:nvSpPr>
          <p:cNvPr id="16" name="Rectangle 15">
            <a:extLst>
              <a:ext uri="{FF2B5EF4-FFF2-40B4-BE49-F238E27FC236}">
                <a16:creationId xmlns:a16="http://schemas.microsoft.com/office/drawing/2014/main" id="{D01354BF-DBFB-4FD0-B566-BEA43D49278D}"/>
              </a:ext>
            </a:extLst>
          </p:cNvPr>
          <p:cNvSpPr/>
          <p:nvPr/>
        </p:nvSpPr>
        <p:spPr>
          <a:xfrm>
            <a:off x="10682289" y="429675"/>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7</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367951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nodePh="1">
                                  <p:stCondLst>
                                    <p:cond delay="0"/>
                                  </p:stCondLst>
                                  <p:endCondLst>
                                    <p:cond evt="begin" delay="0">
                                      <p:tn val="26"/>
                                    </p:cond>
                                  </p:end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nodePh="1">
                                  <p:stCondLst>
                                    <p:cond delay="0"/>
                                  </p:stCondLst>
                                  <p:endCondLst>
                                    <p:cond evt="begin" delay="0">
                                      <p:tn val="31"/>
                                    </p:cond>
                                  </p:end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linds(horizontal)">
                                      <p:cBhvr>
                                        <p:cTn id="3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581192" y="503238"/>
            <a:ext cx="11029616" cy="988332"/>
          </a:xfrm>
        </p:spPr>
        <p:txBody>
          <a:bodyPr>
            <a:noAutofit/>
          </a:bodyPr>
          <a:lstStyle/>
          <a:p>
            <a:pPr algn="ctr"/>
            <a:r>
              <a:rPr lang="en-US" altLang="en-US" sz="8800" b="1" dirty="0">
                <a:solidFill>
                  <a:schemeClr val="tx1"/>
                </a:solidFill>
              </a:rPr>
              <a:t>Building Goals</a:t>
            </a:r>
          </a:p>
        </p:txBody>
      </p:sp>
      <p:graphicFrame>
        <p:nvGraphicFramePr>
          <p:cNvPr id="6" name="Table 5"/>
          <p:cNvGraphicFramePr>
            <a:graphicFrameLocks noGrp="1"/>
          </p:cNvGraphicFramePr>
          <p:nvPr>
            <p:extLst>
              <p:ext uri="{D42A27DB-BD31-4B8C-83A1-F6EECF244321}">
                <p14:modId xmlns:p14="http://schemas.microsoft.com/office/powerpoint/2010/main" val="2517841894"/>
              </p:ext>
            </p:extLst>
          </p:nvPr>
        </p:nvGraphicFramePr>
        <p:xfrm>
          <a:off x="454026" y="1724754"/>
          <a:ext cx="11283948" cy="5196957"/>
        </p:xfrm>
        <a:graphic>
          <a:graphicData uri="http://schemas.openxmlformats.org/drawingml/2006/table">
            <a:tbl>
              <a:tblPr firstRow="1" bandRow="1">
                <a:tableStyleId>{5DA37D80-6434-44D0-A028-1B22A696006F}</a:tableStyleId>
              </a:tblPr>
              <a:tblGrid>
                <a:gridCol w="3761316">
                  <a:extLst>
                    <a:ext uri="{9D8B030D-6E8A-4147-A177-3AD203B41FA5}">
                      <a16:colId xmlns:a16="http://schemas.microsoft.com/office/drawing/2014/main" val="20000"/>
                    </a:ext>
                  </a:extLst>
                </a:gridCol>
                <a:gridCol w="3761316">
                  <a:extLst>
                    <a:ext uri="{9D8B030D-6E8A-4147-A177-3AD203B41FA5}">
                      <a16:colId xmlns:a16="http://schemas.microsoft.com/office/drawing/2014/main" val="20001"/>
                    </a:ext>
                  </a:extLst>
                </a:gridCol>
                <a:gridCol w="3761316">
                  <a:extLst>
                    <a:ext uri="{9D8B030D-6E8A-4147-A177-3AD203B41FA5}">
                      <a16:colId xmlns:a16="http://schemas.microsoft.com/office/drawing/2014/main" val="20002"/>
                    </a:ext>
                  </a:extLst>
                </a:gridCol>
              </a:tblGrid>
              <a:tr h="487248">
                <a:tc>
                  <a:txBody>
                    <a:bodyPr/>
                    <a:lstStyle/>
                    <a:p>
                      <a:pPr algn="ctr"/>
                      <a:r>
                        <a:rPr lang="en-US" sz="6000" dirty="0">
                          <a:solidFill>
                            <a:srgbClr val="008080"/>
                          </a:solidFill>
                        </a:rPr>
                        <a:t>Problem</a:t>
                      </a:r>
                      <a:endParaRPr lang="en-US" sz="6000" dirty="0">
                        <a:solidFill>
                          <a:srgbClr val="008080"/>
                        </a:solidFill>
                        <a:latin typeface="+mn-lt"/>
                      </a:endParaRPr>
                    </a:p>
                  </a:txBody>
                  <a:tcPr marL="121920" marR="121920" marT="45721" marB="45721" anchor="ctr">
                    <a:solidFill>
                      <a:schemeClr val="bg1"/>
                    </a:solidFill>
                  </a:tcPr>
                </a:tc>
                <a:tc>
                  <a:txBody>
                    <a:bodyPr/>
                    <a:lstStyle/>
                    <a:p>
                      <a:pPr algn="ctr"/>
                      <a:r>
                        <a:rPr lang="en-US" sz="6000" dirty="0">
                          <a:solidFill>
                            <a:srgbClr val="008080"/>
                          </a:solidFill>
                        </a:rPr>
                        <a:t>Level</a:t>
                      </a:r>
                      <a:endParaRPr lang="en-US" sz="6000" dirty="0">
                        <a:solidFill>
                          <a:srgbClr val="008080"/>
                        </a:solidFill>
                        <a:latin typeface="+mn-lt"/>
                      </a:endParaRPr>
                    </a:p>
                  </a:txBody>
                  <a:tcPr marL="121920" marR="121920" marT="45721" marB="45721" anchor="ctr">
                    <a:solidFill>
                      <a:schemeClr val="bg1"/>
                    </a:solidFill>
                  </a:tcPr>
                </a:tc>
                <a:tc>
                  <a:txBody>
                    <a:bodyPr/>
                    <a:lstStyle/>
                    <a:p>
                      <a:pPr algn="ctr"/>
                      <a:r>
                        <a:rPr lang="en-US" sz="6000" dirty="0">
                          <a:solidFill>
                            <a:srgbClr val="008080"/>
                          </a:solidFill>
                        </a:rPr>
                        <a:t>Goal</a:t>
                      </a:r>
                      <a:endParaRPr lang="en-US" sz="6000" dirty="0">
                        <a:solidFill>
                          <a:srgbClr val="008080"/>
                        </a:solidFill>
                        <a:latin typeface="+mn-lt"/>
                      </a:endParaRPr>
                    </a:p>
                  </a:txBody>
                  <a:tcPr marL="121920" marR="121920" marT="45721" marB="45721" anchor="ctr">
                    <a:solidFill>
                      <a:schemeClr val="bg1"/>
                    </a:solidFill>
                  </a:tcPr>
                </a:tc>
                <a:extLst>
                  <a:ext uri="{0D108BD9-81ED-4DB2-BD59-A6C34878D82A}">
                    <a16:rowId xmlns:a16="http://schemas.microsoft.com/office/drawing/2014/main" val="10000"/>
                  </a:ext>
                </a:extLst>
              </a:tr>
              <a:tr h="4191115">
                <a:tc>
                  <a:txBody>
                    <a:bodyPr/>
                    <a:lstStyle/>
                    <a:p>
                      <a:pPr marL="342900" indent="-342900">
                        <a:spcAft>
                          <a:spcPts val="600"/>
                        </a:spcAft>
                        <a:buFont typeface="Courier New" panose="02070309020205020404" pitchFamily="49" charset="0"/>
                        <a:buChar char="o"/>
                      </a:pPr>
                      <a:r>
                        <a:rPr lang="en-US" sz="2400" dirty="0">
                          <a:solidFill>
                            <a:schemeClr val="tx1"/>
                          </a:solidFill>
                          <a:latin typeface="Century Gothic" panose="020B0502020202020204" pitchFamily="34" charset="0"/>
                        </a:rPr>
                        <a:t>Many students are leaving garbage</a:t>
                      </a:r>
                      <a:r>
                        <a:rPr lang="en-US" sz="2400" baseline="0" dirty="0">
                          <a:solidFill>
                            <a:schemeClr val="tx1"/>
                          </a:solidFill>
                          <a:latin typeface="Century Gothic" panose="020B0502020202020204" pitchFamily="34" charset="0"/>
                        </a:rPr>
                        <a:t> in the cafeteria resulting in conflict and ODRs. </a:t>
                      </a:r>
                    </a:p>
                    <a:p>
                      <a:pPr marL="342900" marR="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400" baseline="0" dirty="0">
                          <a:solidFill>
                            <a:schemeClr val="tx1"/>
                          </a:solidFill>
                          <a:latin typeface="Century Gothic" panose="020B0502020202020204" pitchFamily="34" charset="0"/>
                        </a:rPr>
                        <a:t>The behavior is maintained because students are rushing to get to the common area for social time.</a:t>
                      </a:r>
                      <a:endParaRPr lang="en-US" sz="2400" dirty="0">
                        <a:solidFill>
                          <a:schemeClr val="tx1"/>
                        </a:solidFill>
                        <a:latin typeface="Century Gothic" panose="020B0502020202020204" pitchFamily="34" charset="0"/>
                      </a:endParaRPr>
                    </a:p>
                  </a:txBody>
                  <a:tcPr marL="121920" marR="121920" marT="45721" marB="45721"/>
                </a:tc>
                <a:tc>
                  <a:txBody>
                    <a:bodyPr/>
                    <a:lstStyle/>
                    <a:p>
                      <a:pPr marL="342900" indent="-342900">
                        <a:spcAft>
                          <a:spcPts val="600"/>
                        </a:spcAft>
                        <a:buFont typeface="Courier New" panose="02070309020205020404" pitchFamily="49" charset="0"/>
                        <a:buChar char="o"/>
                      </a:pPr>
                      <a:r>
                        <a:rPr lang="en-US" sz="2400" dirty="0">
                          <a:solidFill>
                            <a:schemeClr val="tx1"/>
                          </a:solidFill>
                          <a:latin typeface="Century Gothic" panose="020B0502020202020204" pitchFamily="34" charset="0"/>
                        </a:rPr>
                        <a:t>22 ODRs per month from the cafeteria</a:t>
                      </a:r>
                    </a:p>
                    <a:p>
                      <a:pPr marL="342900" indent="-342900">
                        <a:buFont typeface="Courier New" panose="02070309020205020404" pitchFamily="49" charset="0"/>
                        <a:buChar char="o"/>
                      </a:pPr>
                      <a:r>
                        <a:rPr lang="en-US" sz="2400" dirty="0">
                          <a:solidFill>
                            <a:schemeClr val="tx1"/>
                          </a:solidFill>
                          <a:latin typeface="Century Gothic" panose="020B0502020202020204" pitchFamily="34" charset="0"/>
                        </a:rPr>
                        <a:t>Heidi</a:t>
                      </a:r>
                      <a:r>
                        <a:rPr lang="en-US" sz="2400" baseline="0" dirty="0">
                          <a:solidFill>
                            <a:schemeClr val="tx1"/>
                          </a:solidFill>
                          <a:latin typeface="Century Gothic" panose="020B0502020202020204" pitchFamily="34" charset="0"/>
                        </a:rPr>
                        <a:t> (café supervisor) rates cafeteria as “1” (low) on a 1-5 scale of cleanliness.</a:t>
                      </a:r>
                      <a:endParaRPr lang="en-US" sz="2400" dirty="0">
                        <a:solidFill>
                          <a:schemeClr val="tx1"/>
                        </a:solidFill>
                        <a:latin typeface="Century Gothic" panose="020B0502020202020204" pitchFamily="34" charset="0"/>
                      </a:endParaRPr>
                    </a:p>
                  </a:txBody>
                  <a:tcPr marL="121920" marR="121920" marT="45721" marB="45721"/>
                </a:tc>
                <a:tc>
                  <a:txBody>
                    <a:bodyPr/>
                    <a:lstStyle/>
                    <a:p>
                      <a:pPr marL="342900" indent="-342900">
                        <a:spcAft>
                          <a:spcPts val="600"/>
                        </a:spcAft>
                        <a:buFont typeface="Courier New" panose="02070309020205020404" pitchFamily="49" charset="0"/>
                        <a:buChar char="o"/>
                      </a:pPr>
                      <a:r>
                        <a:rPr lang="en-US" sz="2400" dirty="0">
                          <a:solidFill>
                            <a:schemeClr val="tx1"/>
                          </a:solidFill>
                          <a:latin typeface="Century Gothic" panose="020B0502020202020204" pitchFamily="34" charset="0"/>
                        </a:rPr>
                        <a:t>Less than 5 ODRs per month from the cafeteria.</a:t>
                      </a:r>
                    </a:p>
                    <a:p>
                      <a:pPr marL="342900" indent="-342900">
                        <a:buFont typeface="Courier New" panose="02070309020205020404" pitchFamily="49" charset="0"/>
                        <a:buChar char="o"/>
                      </a:pPr>
                      <a:r>
                        <a:rPr lang="en-US" sz="2400" dirty="0">
                          <a:solidFill>
                            <a:schemeClr val="tx1"/>
                          </a:solidFill>
                          <a:latin typeface="Century Gothic" panose="020B0502020202020204" pitchFamily="34" charset="0"/>
                        </a:rPr>
                        <a:t>Heidi</a:t>
                      </a:r>
                      <a:r>
                        <a:rPr lang="en-US" sz="2400" baseline="0" dirty="0">
                          <a:solidFill>
                            <a:schemeClr val="tx1"/>
                          </a:solidFill>
                          <a:latin typeface="Century Gothic" panose="020B0502020202020204" pitchFamily="34" charset="0"/>
                        </a:rPr>
                        <a:t> rates cafeteria as greater than 4 for cleanliness two weeks in a row.</a:t>
                      </a:r>
                      <a:endParaRPr lang="en-US" sz="2400" dirty="0">
                        <a:solidFill>
                          <a:schemeClr val="tx1"/>
                        </a:solidFill>
                        <a:latin typeface="Century Gothic" panose="020B0502020202020204" pitchFamily="34" charset="0"/>
                      </a:endParaRPr>
                    </a:p>
                  </a:txBody>
                  <a:tcPr marL="121920" marR="121920" marT="45721" marB="45721"/>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19946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777661" y="113319"/>
            <a:ext cx="7132638" cy="6765925"/>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077" name="Oval 5"/>
          <p:cNvSpPr>
            <a:spLocks noChangeArrowheads="1"/>
          </p:cNvSpPr>
          <p:nvPr/>
        </p:nvSpPr>
        <p:spPr bwMode="auto">
          <a:xfrm>
            <a:off x="5254625" y="434340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Implement </a:t>
            </a:r>
          </a:p>
          <a:p>
            <a:pPr algn="ctr">
              <a:defRPr/>
            </a:pPr>
            <a:r>
              <a:rPr lang="en-US" sz="1400" dirty="0">
                <a:solidFill>
                  <a:prstClr val="black"/>
                </a:solidFill>
              </a:rPr>
              <a:t>Solution with </a:t>
            </a:r>
          </a:p>
          <a:p>
            <a:pPr algn="ctr">
              <a:defRPr/>
            </a:pPr>
            <a:r>
              <a:rPr lang="en-US" sz="1400" dirty="0">
                <a:solidFill>
                  <a:prstClr val="black"/>
                </a:solidFill>
              </a:rPr>
              <a:t>High Integrity</a:t>
            </a:r>
          </a:p>
        </p:txBody>
      </p:sp>
      <p:sp>
        <p:nvSpPr>
          <p:cNvPr id="3079" name="Oval 7"/>
          <p:cNvSpPr>
            <a:spLocks noChangeArrowheads="1"/>
          </p:cNvSpPr>
          <p:nvPr/>
        </p:nvSpPr>
        <p:spPr bwMode="auto">
          <a:xfrm>
            <a:off x="7408489" y="1400563"/>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Identify </a:t>
            </a:r>
          </a:p>
          <a:p>
            <a:pPr algn="ctr">
              <a:defRPr/>
            </a:pPr>
            <a:r>
              <a:rPr lang="en-US" sz="1400" dirty="0">
                <a:solidFill>
                  <a:prstClr val="black"/>
                </a:solidFill>
              </a:rPr>
              <a:t>Goal for Change</a:t>
            </a:r>
          </a:p>
        </p:txBody>
      </p:sp>
      <p:sp>
        <p:nvSpPr>
          <p:cNvPr id="3080" name="Oval 8"/>
          <p:cNvSpPr>
            <a:spLocks noChangeArrowheads="1"/>
          </p:cNvSpPr>
          <p:nvPr/>
        </p:nvSpPr>
        <p:spPr bwMode="auto">
          <a:xfrm>
            <a:off x="5227638" y="30480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b="1" dirty="0">
                <a:solidFill>
                  <a:prstClr val="black"/>
                </a:solidFill>
              </a:rPr>
              <a:t>Identify Problem</a:t>
            </a:r>
          </a:p>
          <a:p>
            <a:pPr algn="ctr">
              <a:defRPr/>
            </a:pPr>
            <a:r>
              <a:rPr lang="en-US" sz="1400" b="1" dirty="0">
                <a:solidFill>
                  <a:prstClr val="black"/>
                </a:solidFill>
              </a:rPr>
              <a:t>with</a:t>
            </a:r>
          </a:p>
          <a:p>
            <a:pPr algn="ctr">
              <a:defRPr/>
            </a:pPr>
            <a:r>
              <a:rPr lang="en-US" sz="1400" b="1" dirty="0">
                <a:solidFill>
                  <a:prstClr val="black"/>
                </a:solidFill>
              </a:rPr>
              <a:t>Precision</a:t>
            </a:r>
          </a:p>
        </p:txBody>
      </p:sp>
      <p:sp>
        <p:nvSpPr>
          <p:cNvPr id="3081" name="Oval 9"/>
          <p:cNvSpPr>
            <a:spLocks noChangeArrowheads="1"/>
          </p:cNvSpPr>
          <p:nvPr/>
        </p:nvSpPr>
        <p:spPr bwMode="auto">
          <a:xfrm>
            <a:off x="3238500" y="3452813"/>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Monitor Impact</a:t>
            </a:r>
          </a:p>
          <a:p>
            <a:pPr algn="ctr">
              <a:defRPr/>
            </a:pPr>
            <a:r>
              <a:rPr lang="en-US" sz="1400" dirty="0">
                <a:solidFill>
                  <a:prstClr val="black"/>
                </a:solidFill>
              </a:rPr>
              <a:t>of Solution and</a:t>
            </a:r>
          </a:p>
          <a:p>
            <a:pPr algn="ctr">
              <a:defRPr/>
            </a:pPr>
            <a:r>
              <a:rPr lang="en-US" sz="1400" dirty="0">
                <a:solidFill>
                  <a:prstClr val="black"/>
                </a:solidFill>
              </a:rPr>
              <a:t>Compare </a:t>
            </a:r>
          </a:p>
          <a:p>
            <a:pPr algn="ctr">
              <a:defRPr/>
            </a:pPr>
            <a:r>
              <a:rPr lang="en-US" sz="1400" dirty="0">
                <a:solidFill>
                  <a:prstClr val="black"/>
                </a:solidFill>
              </a:rPr>
              <a:t>against Goal</a:t>
            </a:r>
          </a:p>
        </p:txBody>
      </p:sp>
      <p:sp>
        <p:nvSpPr>
          <p:cNvPr id="3082" name="Oval 10"/>
          <p:cNvSpPr>
            <a:spLocks noChangeArrowheads="1"/>
          </p:cNvSpPr>
          <p:nvPr/>
        </p:nvSpPr>
        <p:spPr bwMode="auto">
          <a:xfrm>
            <a:off x="3341688" y="137795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Make Summative</a:t>
            </a:r>
          </a:p>
          <a:p>
            <a:pPr algn="ctr">
              <a:defRPr/>
            </a:pPr>
            <a:r>
              <a:rPr lang="en-US" sz="1400" dirty="0">
                <a:solidFill>
                  <a:prstClr val="black"/>
                </a:solidFill>
              </a:rPr>
              <a:t>Evaluation</a:t>
            </a:r>
          </a:p>
          <a:p>
            <a:pPr algn="ctr">
              <a:defRPr/>
            </a:pPr>
            <a:r>
              <a:rPr lang="en-US" sz="1400" dirty="0">
                <a:solidFill>
                  <a:prstClr val="black"/>
                </a:solidFill>
              </a:rPr>
              <a:t>Decision</a:t>
            </a:r>
          </a:p>
        </p:txBody>
      </p:sp>
      <p:sp>
        <p:nvSpPr>
          <p:cNvPr id="2056" name="Rectangle 15"/>
          <p:cNvSpPr>
            <a:spLocks noChangeArrowheads="1"/>
          </p:cNvSpPr>
          <p:nvPr/>
        </p:nvSpPr>
        <p:spPr bwMode="auto">
          <a:xfrm>
            <a:off x="5227638" y="6257925"/>
            <a:ext cx="2019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600" b="1" dirty="0">
                <a:solidFill>
                  <a:schemeClr val="bg1"/>
                </a:solidFill>
              </a:rPr>
              <a:t>Meeting</a:t>
            </a:r>
          </a:p>
          <a:p>
            <a:pPr algn="ctr"/>
            <a:r>
              <a:rPr lang="en-US" sz="1600" b="1" dirty="0">
                <a:solidFill>
                  <a:schemeClr val="bg1"/>
                </a:solidFill>
              </a:rPr>
              <a:t>Foundations</a:t>
            </a:r>
          </a:p>
        </p:txBody>
      </p:sp>
      <p:sp>
        <p:nvSpPr>
          <p:cNvPr id="29" name="Oval 7"/>
          <p:cNvSpPr>
            <a:spLocks noChangeArrowheads="1"/>
          </p:cNvSpPr>
          <p:nvPr/>
        </p:nvSpPr>
        <p:spPr bwMode="auto">
          <a:xfrm>
            <a:off x="7400925" y="360045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Identify</a:t>
            </a:r>
          </a:p>
          <a:p>
            <a:pPr algn="ctr">
              <a:defRPr/>
            </a:pPr>
            <a:r>
              <a:rPr lang="en-US" sz="1400" dirty="0">
                <a:solidFill>
                  <a:prstClr val="black"/>
                </a:solidFill>
              </a:rPr>
              <a:t>Solution and </a:t>
            </a:r>
          </a:p>
          <a:p>
            <a:pPr algn="ctr">
              <a:defRPr/>
            </a:pPr>
            <a:r>
              <a:rPr lang="en-US" sz="1400" dirty="0">
                <a:solidFill>
                  <a:prstClr val="black"/>
                </a:solidFill>
              </a:rPr>
              <a:t>Create</a:t>
            </a:r>
          </a:p>
          <a:p>
            <a:pPr algn="ctr">
              <a:defRPr/>
            </a:pPr>
            <a:r>
              <a:rPr lang="en-US" sz="1400" dirty="0">
                <a:solidFill>
                  <a:prstClr val="black"/>
                </a:solidFill>
              </a:rPr>
              <a:t>Implementation </a:t>
            </a:r>
          </a:p>
          <a:p>
            <a:pPr algn="ctr">
              <a:defRPr/>
            </a:pPr>
            <a:r>
              <a:rPr lang="en-US" sz="1400" dirty="0">
                <a:solidFill>
                  <a:prstClr val="black"/>
                </a:solidFill>
              </a:rPr>
              <a:t>Plan with </a:t>
            </a:r>
          </a:p>
          <a:p>
            <a:pPr algn="ctr">
              <a:defRPr/>
            </a:pPr>
            <a:r>
              <a:rPr lang="en-US" sz="1400" dirty="0">
                <a:solidFill>
                  <a:prstClr val="black"/>
                </a:solidFill>
              </a:rPr>
              <a:t>Contextual Fit</a:t>
            </a:r>
          </a:p>
        </p:txBody>
      </p:sp>
      <p:sp>
        <p:nvSpPr>
          <p:cNvPr id="4" name="Hexagon 3"/>
          <p:cNvSpPr/>
          <p:nvPr/>
        </p:nvSpPr>
        <p:spPr>
          <a:xfrm>
            <a:off x="5329239" y="2474913"/>
            <a:ext cx="1755775" cy="1568450"/>
          </a:xfrm>
          <a:prstGeom prst="hexagon">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Collect and Use Data</a:t>
            </a:r>
          </a:p>
        </p:txBody>
      </p:sp>
      <p:sp>
        <p:nvSpPr>
          <p:cNvPr id="5" name="Right Arrow 4"/>
          <p:cNvSpPr/>
          <p:nvPr/>
        </p:nvSpPr>
        <p:spPr>
          <a:xfrm rot="1779815">
            <a:off x="7204075" y="1143001"/>
            <a:ext cx="533400" cy="168275"/>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4" name="Right Arrow 33"/>
          <p:cNvSpPr/>
          <p:nvPr/>
        </p:nvSpPr>
        <p:spPr>
          <a:xfrm rot="5400000">
            <a:off x="8804275" y="3305175"/>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7" name="Right Arrow 36"/>
          <p:cNvSpPr/>
          <p:nvPr/>
        </p:nvSpPr>
        <p:spPr>
          <a:xfrm rot="9767626">
            <a:off x="7243763" y="5424488"/>
            <a:ext cx="533400" cy="152400"/>
          </a:xfrm>
          <a:prstGeom prst="rightArrow">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0" name="Right Arrow 39"/>
          <p:cNvSpPr/>
          <p:nvPr/>
        </p:nvSpPr>
        <p:spPr>
          <a:xfrm rot="12717604">
            <a:off x="4530725" y="5410200"/>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3" name="Right Arrow 42"/>
          <p:cNvSpPr/>
          <p:nvPr/>
        </p:nvSpPr>
        <p:spPr>
          <a:xfrm rot="16373633">
            <a:off x="3195638" y="3182938"/>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4" name="Right Arrow 43"/>
          <p:cNvSpPr/>
          <p:nvPr/>
        </p:nvSpPr>
        <p:spPr>
          <a:xfrm rot="20278685">
            <a:off x="4587875" y="1150938"/>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 name="Up-Down Arrow 5"/>
          <p:cNvSpPr/>
          <p:nvPr/>
        </p:nvSpPr>
        <p:spPr>
          <a:xfrm>
            <a:off x="6135688" y="2178050"/>
            <a:ext cx="152400" cy="228600"/>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5" name="Up-Down Arrow 44"/>
          <p:cNvSpPr/>
          <p:nvPr/>
        </p:nvSpPr>
        <p:spPr>
          <a:xfrm>
            <a:off x="6135688" y="4079875"/>
            <a:ext cx="152400" cy="228600"/>
          </a:xfrm>
          <a:prstGeom prst="upDownArrow">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6" name="Up-Down Arrow 45"/>
          <p:cNvSpPr/>
          <p:nvPr/>
        </p:nvSpPr>
        <p:spPr>
          <a:xfrm rot="3836952">
            <a:off x="7162007" y="2647157"/>
            <a:ext cx="139700" cy="261937"/>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7" name="Up-Down Arrow 46"/>
          <p:cNvSpPr/>
          <p:nvPr/>
        </p:nvSpPr>
        <p:spPr>
          <a:xfrm rot="3836952">
            <a:off x="5208588" y="3665538"/>
            <a:ext cx="139700" cy="260350"/>
          </a:xfrm>
          <a:prstGeom prst="upDownArrow">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8" name="Up-Down Arrow 47"/>
          <p:cNvSpPr/>
          <p:nvPr/>
        </p:nvSpPr>
        <p:spPr>
          <a:xfrm rot="7557062">
            <a:off x="7160420" y="3683795"/>
            <a:ext cx="161925" cy="280987"/>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9" name="Up-Down Arrow 48"/>
          <p:cNvSpPr/>
          <p:nvPr/>
        </p:nvSpPr>
        <p:spPr>
          <a:xfrm rot="7557062">
            <a:off x="5249069" y="2637632"/>
            <a:ext cx="160338" cy="282575"/>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1" name="Rectangle 30"/>
          <p:cNvSpPr/>
          <p:nvPr/>
        </p:nvSpPr>
        <p:spPr>
          <a:xfrm>
            <a:off x="84343" y="609246"/>
            <a:ext cx="2723151" cy="4739759"/>
          </a:xfrm>
          <a:prstGeom prst="rect">
            <a:avLst/>
          </a:prstGeom>
          <a:noFill/>
        </p:spPr>
        <p:txBody>
          <a:bodyPr wrap="square" lIns="91440" tIns="45720" rIns="91440" bIns="45720">
            <a:spAutoFit/>
          </a:bodyPr>
          <a:lstStyle/>
          <a:p>
            <a:pPr algn="ctr"/>
            <a:endParaRPr lang="en-US" sz="3200" dirty="0">
              <a:ln w="0"/>
              <a:solidFill>
                <a:schemeClr val="accent1"/>
              </a:solidFill>
              <a:effectLst>
                <a:outerShdw blurRad="38100" dist="25400" dir="5400000" algn="ctr" rotWithShape="0">
                  <a:srgbClr val="6E747A">
                    <a:alpha val="43000"/>
                  </a:srgbClr>
                </a:outerShdw>
              </a:effectLst>
            </a:endParaRPr>
          </a:p>
          <a:p>
            <a:pPr algn="ctr"/>
            <a:r>
              <a:rPr lang="en-US" sz="5400" b="1" cap="none" spc="0" dirty="0">
                <a:ln w="0">
                  <a:solidFill>
                    <a:schemeClr val="accent6"/>
                  </a:solidFill>
                </a:ln>
                <a:solidFill>
                  <a:schemeClr val="accent1"/>
                </a:solidFill>
                <a:effectLst>
                  <a:outerShdw blurRad="38100" dist="25400" dir="5400000" algn="ctr" rotWithShape="0">
                    <a:srgbClr val="6E747A">
                      <a:alpha val="43000"/>
                    </a:srgbClr>
                  </a:outerShdw>
                </a:effectLst>
              </a:rPr>
              <a:t>Team Initiated Problem Solving Model</a:t>
            </a:r>
          </a:p>
        </p:txBody>
      </p:sp>
      <p:sp>
        <p:nvSpPr>
          <p:cNvPr id="24" name="Oval 23"/>
          <p:cNvSpPr/>
          <p:nvPr/>
        </p:nvSpPr>
        <p:spPr>
          <a:xfrm>
            <a:off x="7342202" y="3557709"/>
            <a:ext cx="1914525" cy="1914282"/>
          </a:xfrm>
          <a:prstGeom prst="ellipse">
            <a:avLst/>
          </a:prstGeom>
          <a:no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News Gothic MT"/>
            </a:endParaRPr>
          </a:p>
        </p:txBody>
      </p:sp>
      <p:sp>
        <p:nvSpPr>
          <p:cNvPr id="27" name="Rectangle 26">
            <a:extLst>
              <a:ext uri="{FF2B5EF4-FFF2-40B4-BE49-F238E27FC236}">
                <a16:creationId xmlns:a16="http://schemas.microsoft.com/office/drawing/2014/main" id="{C3D243E2-BCA1-4BFB-A8F3-6514B1225599}"/>
              </a:ext>
            </a:extLst>
          </p:cNvPr>
          <p:cNvSpPr/>
          <p:nvPr/>
        </p:nvSpPr>
        <p:spPr>
          <a:xfrm>
            <a:off x="8077200" y="5257800"/>
            <a:ext cx="2362200" cy="1089212"/>
          </a:xfrm>
          <a:prstGeom prst="rect">
            <a:avLst/>
          </a:prstGeom>
          <a:solidFill>
            <a:srgbClr val="00206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What are we going to do to bring about desired change?</a:t>
            </a:r>
          </a:p>
        </p:txBody>
      </p:sp>
      <p:sp>
        <p:nvSpPr>
          <p:cNvPr id="26" name="Rectangle 25">
            <a:extLst>
              <a:ext uri="{FF2B5EF4-FFF2-40B4-BE49-F238E27FC236}">
                <a16:creationId xmlns:a16="http://schemas.microsoft.com/office/drawing/2014/main" id="{390387E2-3A85-410E-9C77-808B52BC5E57}"/>
              </a:ext>
            </a:extLst>
          </p:cNvPr>
          <p:cNvSpPr/>
          <p:nvPr/>
        </p:nvSpPr>
        <p:spPr>
          <a:xfrm>
            <a:off x="191774" y="5349005"/>
            <a:ext cx="2831223" cy="338554"/>
          </a:xfrm>
          <a:prstGeom prst="rect">
            <a:avLst/>
          </a:prstGeom>
        </p:spPr>
        <p:txBody>
          <a:bodyPr wrap="none">
            <a:spAutoFit/>
          </a:bodyPr>
          <a:lstStyle/>
          <a:p>
            <a:pPr algn="ctr" fontAlgn="base"/>
            <a:r>
              <a:rPr lang="en-US" sz="800" dirty="0">
                <a:latin typeface="Century Gothic" panose="020B0502020202020204" pitchFamily="34" charset="0"/>
                <a:ea typeface="Times New Roman" panose="02020603050405020304" pitchFamily="18" charset="0"/>
              </a:rPr>
              <a:t>Horner, R. H., Newton, J. S., Todd, A. W.,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B.,</a:t>
            </a:r>
          </a:p>
          <a:p>
            <a:pPr algn="ctr" fontAlgn="base"/>
            <a:r>
              <a:rPr lang="en-US" sz="800" dirty="0">
                <a:latin typeface="Century Gothic" panose="020B0502020202020204" pitchFamily="34" charset="0"/>
                <a:ea typeface="Times New Roman" panose="02020603050405020304" pitchFamily="18" charset="0"/>
              </a:rPr>
              <a:t>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K., Cusumano, D. L., &amp; Preston, A. I. (2015).</a:t>
            </a:r>
            <a:endParaRPr lang="en-US" sz="36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3592578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1"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out)">
                                      <p:cBhvr>
                                        <p:cTn id="7" dur="500"/>
                                        <p:tgtEl>
                                          <p:spTgt spid="49"/>
                                        </p:tgtEl>
                                      </p:cBhvr>
                                    </p:animEffect>
                                  </p:childTnLst>
                                </p:cTn>
                              </p:par>
                              <p:par>
                                <p:cTn id="8" presetID="6" presetClass="entr" presetSubtype="32"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500"/>
                                        <p:tgtEl>
                                          <p:spTgt spid="6"/>
                                        </p:tgtEl>
                                      </p:cBhvr>
                                    </p:animEffect>
                                  </p:childTnLst>
                                </p:cTn>
                              </p:par>
                              <p:par>
                                <p:cTn id="11" presetID="6" presetClass="entr" presetSubtype="32" fill="hold" grpId="1"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circle(out)">
                                      <p:cBhvr>
                                        <p:cTn id="13" dur="500"/>
                                        <p:tgtEl>
                                          <p:spTgt spid="46"/>
                                        </p:tgtEl>
                                      </p:cBhvr>
                                    </p:animEffect>
                                  </p:childTnLst>
                                </p:cTn>
                              </p:par>
                              <p:par>
                                <p:cTn id="14" presetID="6" presetClass="entr" presetSubtype="32" fill="hold" grpId="1"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circle(out)">
                                      <p:cBhvr>
                                        <p:cTn id="16" dur="500"/>
                                        <p:tgtEl>
                                          <p:spTgt spid="48"/>
                                        </p:tgtEl>
                                      </p:cBhvr>
                                    </p:animEffect>
                                  </p:childTnLst>
                                </p:cTn>
                              </p:par>
                              <p:par>
                                <p:cTn id="17" presetID="6" presetClass="entr" presetSubtype="32" fill="hold" grpId="1"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out)">
                                      <p:cBhvr>
                                        <p:cTn id="19" dur="500"/>
                                        <p:tgtEl>
                                          <p:spTgt spid="45"/>
                                        </p:tgtEl>
                                      </p:cBhvr>
                                    </p:animEffect>
                                  </p:childTnLst>
                                </p:cTn>
                              </p:par>
                              <p:par>
                                <p:cTn id="20" presetID="6" presetClass="entr" presetSubtype="32" fill="hold" grpId="1"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circle(out)">
                                      <p:cBhvr>
                                        <p:cTn id="22" dur="500"/>
                                        <p:tgtEl>
                                          <p:spTgt spid="4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up)">
                                      <p:cBhvr>
                                        <p:cTn id="34" dur="500"/>
                                        <p:tgtEl>
                                          <p:spTgt spid="3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up)">
                                      <p:cBhvr>
                                        <p:cTn id="37" dur="500"/>
                                        <p:tgtEl>
                                          <p:spTgt spid="45"/>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right)">
                                      <p:cBhvr>
                                        <p:cTn id="40" dur="500"/>
                                        <p:tgtEl>
                                          <p:spTgt spid="37"/>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right)">
                                      <p:cBhvr>
                                        <p:cTn id="43" dur="500"/>
                                        <p:tgtEl>
                                          <p:spTgt spid="47"/>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right)">
                                      <p:cBhvr>
                                        <p:cTn id="46" dur="500"/>
                                        <p:tgtEl>
                                          <p:spTgt spid="4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down)">
                                      <p:cBhvr>
                                        <p:cTn id="49" dur="500"/>
                                        <p:tgtEl>
                                          <p:spTgt spid="4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heel(1)">
                                      <p:cBhvr>
                                        <p:cTn id="63" dur="1600"/>
                                        <p:tgtEl>
                                          <p:spTgt spid="24"/>
                                        </p:tgtEl>
                                      </p:cBhvr>
                                    </p:animEffect>
                                  </p:childTnLst>
                                </p:cTn>
                              </p:par>
                            </p:childTnLst>
                          </p:cTn>
                        </p:par>
                        <p:par>
                          <p:cTn id="64" fill="hold">
                            <p:stCondLst>
                              <p:cond delay="1600"/>
                            </p:stCondLst>
                            <p:childTnLst>
                              <p:par>
                                <p:cTn id="65" presetID="12" presetClass="entr" presetSubtype="1"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p:tgtEl>
                                          <p:spTgt spid="27"/>
                                        </p:tgtEl>
                                        <p:attrNameLst>
                                          <p:attrName>ppt_y</p:attrName>
                                        </p:attrNameLst>
                                      </p:cBhvr>
                                      <p:tavLst>
                                        <p:tav tm="0">
                                          <p:val>
                                            <p:strVal val="#ppt_y-#ppt_h*1.125000"/>
                                          </p:val>
                                        </p:tav>
                                        <p:tav tm="100000">
                                          <p:val>
                                            <p:strVal val="#ppt_y"/>
                                          </p:val>
                                        </p:tav>
                                      </p:tavLst>
                                    </p:anim>
                                    <p:animEffect transition="in" filter="wipe(down)">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7"/>
                                        </p:tgtEl>
                                        <p:attrNameLst>
                                          <p:attrName>style.visibility</p:attrName>
                                        </p:attrNameLst>
                                      </p:cBhvr>
                                      <p:to>
                                        <p:strVal val="hidden"/>
                                      </p:to>
                                    </p:set>
                                  </p:childTnLst>
                                </p:cTn>
                              </p:par>
                              <p:par>
                                <p:cTn id="73" presetID="10" presetClass="entr" presetSubtype="0" fill="hold" grpId="2"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7" grpId="0" animBg="1"/>
      <p:bldP spid="40" grpId="0" animBg="1"/>
      <p:bldP spid="43" grpId="0" animBg="1"/>
      <p:bldP spid="44" grpId="0" animBg="1"/>
      <p:bldP spid="6" grpId="0" animBg="1"/>
      <p:bldP spid="6"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24" grpId="0" animBg="1"/>
      <p:bldP spid="27" grpId="0" animBg="1"/>
      <p:bldP spid="27" grpId="1" animBg="1"/>
      <p:bldP spid="27"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5752B0-6465-44C2-9FF4-8A200701C731}"/>
              </a:ext>
            </a:extLst>
          </p:cNvPr>
          <p:cNvPicPr>
            <a:picLocks noChangeAspect="1"/>
          </p:cNvPicPr>
          <p:nvPr/>
        </p:nvPicPr>
        <p:blipFill>
          <a:blip r:embed="rId4"/>
          <a:stretch>
            <a:fillRect/>
          </a:stretch>
        </p:blipFill>
        <p:spPr>
          <a:xfrm>
            <a:off x="1535185" y="1"/>
            <a:ext cx="9691558" cy="6858000"/>
          </a:xfrm>
          <a:prstGeom prst="rect">
            <a:avLst/>
          </a:prstGeom>
        </p:spPr>
      </p:pic>
      <p:sp>
        <p:nvSpPr>
          <p:cNvPr id="2" name="Rectangle 1"/>
          <p:cNvSpPr/>
          <p:nvPr/>
        </p:nvSpPr>
        <p:spPr>
          <a:xfrm>
            <a:off x="1535185" y="2450121"/>
            <a:ext cx="3431098" cy="3170099"/>
          </a:xfrm>
          <a:prstGeom prst="rect">
            <a:avLst/>
          </a:prstGeom>
        </p:spPr>
        <p:txBody>
          <a:bodyPr wrap="square">
            <a:spAutoFit/>
          </a:bodyPr>
          <a:lstStyle/>
          <a:p>
            <a:pPr marL="0" lvl="1">
              <a:defRPr/>
            </a:pPr>
            <a:r>
              <a:rPr lang="en-US" sz="2000" dirty="0">
                <a:solidFill>
                  <a:srgbClr val="002060"/>
                </a:solidFill>
                <a:cs typeface="Times New Roman"/>
              </a:rPr>
              <a:t>Many 3</a:t>
            </a:r>
            <a:r>
              <a:rPr lang="en-US" sz="2000" baseline="30000" dirty="0">
                <a:solidFill>
                  <a:srgbClr val="002060"/>
                </a:solidFill>
                <a:cs typeface="Times New Roman"/>
              </a:rPr>
              <a:t>rd</a:t>
            </a:r>
            <a:r>
              <a:rPr lang="en-US" sz="2000" dirty="0">
                <a:solidFill>
                  <a:srgbClr val="002060"/>
                </a:solidFill>
                <a:cs typeface="Times New Roman"/>
              </a:rPr>
              <a:t> and 4</a:t>
            </a:r>
            <a:r>
              <a:rPr lang="en-US" sz="2000" baseline="30000" dirty="0">
                <a:solidFill>
                  <a:srgbClr val="002060"/>
                </a:solidFill>
                <a:cs typeface="Times New Roman"/>
              </a:rPr>
              <a:t>th</a:t>
            </a:r>
            <a:r>
              <a:rPr lang="en-US" sz="2000" dirty="0">
                <a:solidFill>
                  <a:srgbClr val="002060"/>
                </a:solidFill>
                <a:cs typeface="Times New Roman"/>
              </a:rPr>
              <a:t> graders </a:t>
            </a:r>
            <a:r>
              <a:rPr lang="en-US" sz="2000" b="1" i="1" dirty="0">
                <a:solidFill>
                  <a:srgbClr val="002060"/>
                </a:solidFill>
                <a:cs typeface="Times New Roman"/>
              </a:rPr>
              <a:t>(who</a:t>
            </a:r>
            <a:r>
              <a:rPr lang="en-US" sz="2000" i="1" dirty="0">
                <a:solidFill>
                  <a:srgbClr val="002060"/>
                </a:solidFill>
                <a:cs typeface="Times New Roman"/>
              </a:rPr>
              <a:t>) </a:t>
            </a:r>
            <a:r>
              <a:rPr lang="en-US" sz="2000" dirty="0">
                <a:solidFill>
                  <a:srgbClr val="002060"/>
                </a:solidFill>
                <a:cs typeface="Times New Roman"/>
              </a:rPr>
              <a:t>are engaging in Defiance </a:t>
            </a:r>
            <a:r>
              <a:rPr lang="en-US" sz="2000" b="1" i="1" dirty="0">
                <a:solidFill>
                  <a:srgbClr val="002060"/>
                </a:solidFill>
                <a:cs typeface="Times New Roman"/>
              </a:rPr>
              <a:t>(what) </a:t>
            </a:r>
            <a:r>
              <a:rPr lang="en-US" sz="2000" dirty="0">
                <a:solidFill>
                  <a:srgbClr val="002060"/>
                </a:solidFill>
                <a:cs typeface="Times New Roman"/>
              </a:rPr>
              <a:t>between 11:45 and 12:00, near the end of their 30-minute recess period </a:t>
            </a:r>
            <a:r>
              <a:rPr lang="en-US" sz="2000" b="1" i="1" dirty="0">
                <a:solidFill>
                  <a:srgbClr val="002060"/>
                </a:solidFill>
                <a:cs typeface="Times New Roman"/>
              </a:rPr>
              <a:t>(when), </a:t>
            </a:r>
            <a:r>
              <a:rPr lang="en-US" sz="2000" dirty="0">
                <a:solidFill>
                  <a:srgbClr val="002060"/>
                </a:solidFill>
                <a:cs typeface="Times New Roman"/>
              </a:rPr>
              <a:t>with most of these instances occurring on the playground and in class </a:t>
            </a:r>
            <a:r>
              <a:rPr lang="en-US" sz="2000" b="1" i="1" dirty="0">
                <a:solidFill>
                  <a:srgbClr val="002060"/>
                </a:solidFill>
                <a:cs typeface="Times New Roman"/>
              </a:rPr>
              <a:t>(where), </a:t>
            </a:r>
            <a:r>
              <a:rPr lang="en-US" sz="2000" dirty="0">
                <a:solidFill>
                  <a:srgbClr val="002060"/>
                </a:solidFill>
                <a:cs typeface="Times New Roman"/>
              </a:rPr>
              <a:t>because the students want to avoid the upcoming classroom instructional period </a:t>
            </a:r>
            <a:r>
              <a:rPr lang="en-US" sz="2000" b="1" i="1" dirty="0">
                <a:solidFill>
                  <a:srgbClr val="002060"/>
                </a:solidFill>
                <a:cs typeface="Times New Roman"/>
              </a:rPr>
              <a:t>(why)</a:t>
            </a:r>
            <a:r>
              <a:rPr lang="en-US" sz="2000" dirty="0">
                <a:solidFill>
                  <a:srgbClr val="002060"/>
                </a:solidFill>
                <a:cs typeface="Times New Roman"/>
              </a:rPr>
              <a:t>.</a:t>
            </a:r>
          </a:p>
        </p:txBody>
      </p:sp>
      <p:sp>
        <p:nvSpPr>
          <p:cNvPr id="6" name="Rectangle 5"/>
          <p:cNvSpPr/>
          <p:nvPr/>
        </p:nvSpPr>
        <p:spPr>
          <a:xfrm>
            <a:off x="2536130" y="6066811"/>
            <a:ext cx="2587375" cy="830997"/>
          </a:xfrm>
          <a:prstGeom prst="rect">
            <a:avLst/>
          </a:prstGeom>
        </p:spPr>
        <p:txBody>
          <a:bodyPr wrap="square">
            <a:spAutoFit/>
          </a:bodyPr>
          <a:lstStyle/>
          <a:p>
            <a:pPr marL="0" lvl="1">
              <a:defRPr/>
            </a:pPr>
            <a:r>
              <a:rPr lang="en-US" sz="1600" dirty="0">
                <a:solidFill>
                  <a:srgbClr val="002060"/>
                </a:solidFill>
                <a:cs typeface="Times New Roman"/>
              </a:rPr>
              <a:t>Nov. = .73/ day, </a:t>
            </a:r>
          </a:p>
          <a:p>
            <a:pPr marL="0" lvl="1">
              <a:defRPr/>
            </a:pPr>
            <a:r>
              <a:rPr lang="en-US" sz="1600" dirty="0">
                <a:solidFill>
                  <a:srgbClr val="002060"/>
                </a:solidFill>
                <a:cs typeface="Times New Roman"/>
              </a:rPr>
              <a:t>Dec. = 1.5/day</a:t>
            </a:r>
          </a:p>
          <a:p>
            <a:pPr marL="0" lvl="1">
              <a:defRPr/>
            </a:pPr>
            <a:r>
              <a:rPr lang="en-US" sz="1600" dirty="0">
                <a:solidFill>
                  <a:srgbClr val="002060"/>
                </a:solidFill>
                <a:cs typeface="Times New Roman"/>
              </a:rPr>
              <a:t>Jan. = .42 /day</a:t>
            </a:r>
          </a:p>
        </p:txBody>
      </p:sp>
      <p:sp>
        <p:nvSpPr>
          <p:cNvPr id="3" name="Rectangle 2">
            <a:extLst>
              <a:ext uri="{FF2B5EF4-FFF2-40B4-BE49-F238E27FC236}">
                <a16:creationId xmlns:a16="http://schemas.microsoft.com/office/drawing/2014/main" id="{8EA3AD0A-4E21-4CDB-A773-18A103FD0954}"/>
              </a:ext>
            </a:extLst>
          </p:cNvPr>
          <p:cNvSpPr/>
          <p:nvPr/>
        </p:nvSpPr>
        <p:spPr>
          <a:xfrm>
            <a:off x="6509857" y="1484851"/>
            <a:ext cx="2248249" cy="5486400"/>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5718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 y="-12295"/>
          <a:ext cx="12192000" cy="8335188"/>
        </p:xfrm>
        <a:graphic>
          <a:graphicData uri="http://schemas.openxmlformats.org/drawingml/2006/table">
            <a:tbl>
              <a:tblPr firstRow="1" bandRow="1">
                <a:tableStyleId>{5C22544A-7EE6-4342-B048-85BDC9FD1C3A}</a:tableStyleId>
              </a:tblPr>
              <a:tblGrid>
                <a:gridCol w="2938042">
                  <a:extLst>
                    <a:ext uri="{9D8B030D-6E8A-4147-A177-3AD203B41FA5}">
                      <a16:colId xmlns:a16="http://schemas.microsoft.com/office/drawing/2014/main" val="20000"/>
                    </a:ext>
                  </a:extLst>
                </a:gridCol>
                <a:gridCol w="4778720">
                  <a:extLst>
                    <a:ext uri="{9D8B030D-6E8A-4147-A177-3AD203B41FA5}">
                      <a16:colId xmlns:a16="http://schemas.microsoft.com/office/drawing/2014/main" val="20001"/>
                    </a:ext>
                  </a:extLst>
                </a:gridCol>
                <a:gridCol w="4475238">
                  <a:extLst>
                    <a:ext uri="{9D8B030D-6E8A-4147-A177-3AD203B41FA5}">
                      <a16:colId xmlns:a16="http://schemas.microsoft.com/office/drawing/2014/main" val="20002"/>
                    </a:ext>
                  </a:extLst>
                </a:gridCol>
              </a:tblGrid>
              <a:tr h="1249578">
                <a:tc>
                  <a:txBody>
                    <a:bodyPr/>
                    <a:lstStyle/>
                    <a:p>
                      <a:pPr marL="0" marR="0" algn="ctr">
                        <a:lnSpc>
                          <a:spcPct val="115000"/>
                        </a:lnSpc>
                        <a:spcBef>
                          <a:spcPts val="0"/>
                        </a:spcBef>
                        <a:spcAft>
                          <a:spcPts val="0"/>
                        </a:spcAft>
                      </a:pPr>
                      <a:r>
                        <a:rPr lang="en-US" sz="3600" dirty="0">
                          <a:effectLst/>
                        </a:rPr>
                        <a:t>SOLUTION ELEMENTS</a:t>
                      </a:r>
                      <a:endParaRPr lang="en-US" sz="3600" dirty="0">
                        <a:solidFill>
                          <a:srgbClr val="002060"/>
                        </a:solidFill>
                        <a:effectLst/>
                        <a:latin typeface="Calibri"/>
                        <a:ea typeface="Calibri"/>
                        <a:cs typeface="Times New Roman"/>
                      </a:endParaRPr>
                    </a:p>
                  </a:txBody>
                  <a:tcPr marL="28642" marR="28642" marT="0" marB="0"/>
                </a:tc>
                <a:tc>
                  <a:txBody>
                    <a:bodyPr/>
                    <a:lstStyle/>
                    <a:p>
                      <a:pPr marL="0" marR="0" algn="ctr">
                        <a:lnSpc>
                          <a:spcPct val="115000"/>
                        </a:lnSpc>
                        <a:spcBef>
                          <a:spcPts val="0"/>
                        </a:spcBef>
                        <a:spcAft>
                          <a:spcPts val="0"/>
                        </a:spcAft>
                      </a:pPr>
                      <a:r>
                        <a:rPr lang="en-US" sz="3600" dirty="0">
                          <a:effectLst/>
                        </a:rPr>
                        <a:t>ACTION STEPS</a:t>
                      </a:r>
                      <a:endParaRPr lang="en-US" sz="3600" dirty="0">
                        <a:solidFill>
                          <a:srgbClr val="002060"/>
                        </a:solidFill>
                        <a:effectLst/>
                        <a:latin typeface="Calibri"/>
                        <a:ea typeface="Calibri"/>
                        <a:cs typeface="Times New Roman"/>
                      </a:endParaRPr>
                    </a:p>
                  </a:txBody>
                  <a:tcPr marL="28642" marR="28642" marT="0" marB="0"/>
                </a:tc>
                <a:tc>
                  <a:txBody>
                    <a:bodyPr/>
                    <a:lstStyle/>
                    <a:p>
                      <a:pPr marL="0" marR="0" algn="ctr">
                        <a:lnSpc>
                          <a:spcPct val="115000"/>
                        </a:lnSpc>
                        <a:spcBef>
                          <a:spcPts val="0"/>
                        </a:spcBef>
                        <a:spcAft>
                          <a:spcPts val="0"/>
                        </a:spcAft>
                      </a:pPr>
                      <a:r>
                        <a:rPr lang="en-US" sz="3600" dirty="0">
                          <a:effectLst/>
                        </a:rPr>
                        <a:t>GENERIC SOLUTION ACTIONS</a:t>
                      </a:r>
                      <a:endParaRPr lang="en-US" sz="3600" dirty="0">
                        <a:solidFill>
                          <a:srgbClr val="002060"/>
                        </a:solidFill>
                        <a:effectLst/>
                        <a:latin typeface="Calibri"/>
                        <a:ea typeface="Calibri"/>
                        <a:cs typeface="Times New Roman"/>
                      </a:endParaRPr>
                    </a:p>
                  </a:txBody>
                  <a:tcPr marL="28642" marR="28642" marT="0" marB="0"/>
                </a:tc>
                <a:extLst>
                  <a:ext uri="{0D108BD9-81ED-4DB2-BD59-A6C34878D82A}">
                    <a16:rowId xmlns:a16="http://schemas.microsoft.com/office/drawing/2014/main" val="10000"/>
                  </a:ext>
                </a:extLst>
              </a:tr>
              <a:tr h="936257">
                <a:tc>
                  <a:txBody>
                    <a:bodyPr/>
                    <a:lstStyle/>
                    <a:p>
                      <a:pPr marL="0" marR="0" algn="ctr">
                        <a:lnSpc>
                          <a:spcPct val="115000"/>
                        </a:lnSpc>
                        <a:spcBef>
                          <a:spcPts val="0"/>
                        </a:spcBef>
                        <a:spcAft>
                          <a:spcPts val="0"/>
                        </a:spcAft>
                      </a:pPr>
                      <a:r>
                        <a:rPr lang="en-US" sz="3200" dirty="0">
                          <a:effectLst/>
                        </a:rPr>
                        <a:t>Prevent</a:t>
                      </a:r>
                      <a:endParaRPr lang="en-US" sz="3200" dirty="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a:effectLst/>
                        </a:rPr>
                        <a:t>Focus on prevention first. How could we reduce the situations that lead to these behaviors?</a:t>
                      </a:r>
                      <a:endParaRPr lang="en-US" sz="240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dirty="0">
                          <a:effectLst/>
                        </a:rPr>
                        <a:t>Adjust physical environment</a:t>
                      </a:r>
                    </a:p>
                    <a:p>
                      <a:pPr marL="342900" marR="0" lvl="0" indent="-342900">
                        <a:spcBef>
                          <a:spcPts val="0"/>
                        </a:spcBef>
                        <a:spcAft>
                          <a:spcPts val="0"/>
                        </a:spcAft>
                        <a:buFont typeface="Courier New"/>
                        <a:buChar char="o"/>
                      </a:pPr>
                      <a:r>
                        <a:rPr lang="en-US" sz="1800" dirty="0">
                          <a:effectLst/>
                        </a:rPr>
                        <a:t>Define and document expectations and routines</a:t>
                      </a:r>
                    </a:p>
                    <a:p>
                      <a:pPr marL="342900" marR="0" lvl="0" indent="-342900">
                        <a:spcBef>
                          <a:spcPts val="0"/>
                        </a:spcBef>
                        <a:spcAft>
                          <a:spcPts val="0"/>
                        </a:spcAft>
                        <a:buFont typeface="Courier New"/>
                        <a:buChar char="o"/>
                      </a:pPr>
                      <a:r>
                        <a:rPr lang="en-US" sz="1800" dirty="0">
                          <a:effectLst/>
                        </a:rPr>
                        <a:t>Assure consistent and clear communication with all staff </a:t>
                      </a:r>
                      <a:endParaRPr lang="en-US" sz="1800" dirty="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1"/>
                  </a:ext>
                </a:extLst>
              </a:tr>
              <a:tr h="936257">
                <a:tc>
                  <a:txBody>
                    <a:bodyPr/>
                    <a:lstStyle/>
                    <a:p>
                      <a:pPr marL="0" marR="0" algn="ctr">
                        <a:lnSpc>
                          <a:spcPct val="115000"/>
                        </a:lnSpc>
                        <a:spcBef>
                          <a:spcPts val="0"/>
                        </a:spcBef>
                        <a:spcAft>
                          <a:spcPts val="0"/>
                        </a:spcAft>
                      </a:pPr>
                      <a:r>
                        <a:rPr lang="en-US" sz="3200" dirty="0">
                          <a:effectLst/>
                        </a:rPr>
                        <a:t>Teach</a:t>
                      </a:r>
                      <a:endParaRPr lang="en-US" sz="3200" dirty="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dirty="0">
                          <a:effectLst/>
                        </a:rPr>
                        <a:t>How do we ensure that students know what they SHOULD be doing when these situations arise?</a:t>
                      </a:r>
                      <a:endParaRPr lang="en-US" sz="2400" dirty="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a:effectLst/>
                        </a:rPr>
                        <a:t>Explicit instruction linked to school-wide expectations</a:t>
                      </a:r>
                    </a:p>
                    <a:p>
                      <a:pPr marL="342900" marR="0" lvl="0" indent="-342900">
                        <a:spcBef>
                          <a:spcPts val="0"/>
                        </a:spcBef>
                        <a:spcAft>
                          <a:spcPts val="0"/>
                        </a:spcAft>
                        <a:buFont typeface="Courier New"/>
                        <a:buChar char="o"/>
                      </a:pPr>
                      <a:r>
                        <a:rPr lang="en-US" sz="1800">
                          <a:effectLst/>
                        </a:rPr>
                        <a:t>Teach what to do, how to do it and when to do it</a:t>
                      </a:r>
                    </a:p>
                    <a:p>
                      <a:pPr marL="342900" marR="0" lvl="0" indent="-342900">
                        <a:spcBef>
                          <a:spcPts val="0"/>
                        </a:spcBef>
                        <a:spcAft>
                          <a:spcPts val="0"/>
                        </a:spcAft>
                        <a:buFont typeface="Courier New"/>
                        <a:buChar char="o"/>
                      </a:pPr>
                      <a:r>
                        <a:rPr lang="en-US" sz="1800">
                          <a:effectLst/>
                        </a:rPr>
                        <a:t>Model respect</a:t>
                      </a:r>
                      <a:endParaRPr lang="en-US" sz="180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2"/>
                  </a:ext>
                </a:extLst>
              </a:tr>
              <a:tr h="936257">
                <a:tc>
                  <a:txBody>
                    <a:bodyPr/>
                    <a:lstStyle/>
                    <a:p>
                      <a:pPr marL="0" marR="0" algn="ctr">
                        <a:lnSpc>
                          <a:spcPct val="115000"/>
                        </a:lnSpc>
                        <a:spcBef>
                          <a:spcPts val="0"/>
                        </a:spcBef>
                        <a:spcAft>
                          <a:spcPts val="0"/>
                        </a:spcAft>
                      </a:pPr>
                      <a:r>
                        <a:rPr lang="en-US" sz="3200">
                          <a:effectLst/>
                        </a:rPr>
                        <a:t>Reinforce</a:t>
                      </a:r>
                      <a:endParaRPr lang="en-US" sz="320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dirty="0">
                          <a:effectLst/>
                        </a:rPr>
                        <a:t>How do we ensure that appropriate behavior is recognized?</a:t>
                      </a:r>
                      <a:endParaRPr lang="en-US" sz="2400" dirty="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a:effectLst/>
                        </a:rPr>
                        <a:t>Strengthen existing school-wide rewards</a:t>
                      </a:r>
                    </a:p>
                    <a:p>
                      <a:pPr marL="342900" marR="0" lvl="0" indent="-342900">
                        <a:spcBef>
                          <a:spcPts val="0"/>
                        </a:spcBef>
                        <a:spcAft>
                          <a:spcPts val="0"/>
                        </a:spcAft>
                        <a:buFont typeface="Courier New"/>
                        <a:buChar char="o"/>
                      </a:pPr>
                      <a:r>
                        <a:rPr lang="en-US" sz="1800">
                          <a:effectLst/>
                        </a:rPr>
                        <a:t>Include student preferences</a:t>
                      </a:r>
                    </a:p>
                    <a:p>
                      <a:pPr marL="342900" marR="0" lvl="0" indent="-342900">
                        <a:spcBef>
                          <a:spcPts val="0"/>
                        </a:spcBef>
                        <a:spcAft>
                          <a:spcPts val="0"/>
                        </a:spcAft>
                        <a:buFont typeface="Courier New"/>
                        <a:buChar char="o"/>
                      </a:pPr>
                      <a:r>
                        <a:rPr lang="en-US" sz="1800">
                          <a:effectLst/>
                        </a:rPr>
                        <a:t>Use function-based reinforcers</a:t>
                      </a:r>
                      <a:endParaRPr lang="en-US" sz="180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3"/>
                  </a:ext>
                </a:extLst>
              </a:tr>
              <a:tr h="936257">
                <a:tc>
                  <a:txBody>
                    <a:bodyPr/>
                    <a:lstStyle/>
                    <a:p>
                      <a:pPr marL="0" marR="0" algn="ctr">
                        <a:lnSpc>
                          <a:spcPct val="115000"/>
                        </a:lnSpc>
                        <a:spcBef>
                          <a:spcPts val="0"/>
                        </a:spcBef>
                        <a:spcAft>
                          <a:spcPts val="0"/>
                        </a:spcAft>
                      </a:pPr>
                      <a:r>
                        <a:rPr lang="en-US" sz="3200">
                          <a:effectLst/>
                        </a:rPr>
                        <a:t>Extinguish</a:t>
                      </a:r>
                      <a:endParaRPr lang="en-US" sz="320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dirty="0">
                          <a:effectLst/>
                        </a:rPr>
                        <a:t>How do we work to ensure that problem behavior is NOT being rewarded?</a:t>
                      </a:r>
                      <a:endParaRPr lang="en-US" sz="2400" dirty="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a:effectLst/>
                        </a:rPr>
                        <a:t>Use “signal” for asking person to “stop”</a:t>
                      </a:r>
                    </a:p>
                    <a:p>
                      <a:pPr marL="342900" marR="0" lvl="0" indent="-342900">
                        <a:spcBef>
                          <a:spcPts val="0"/>
                        </a:spcBef>
                        <a:spcAft>
                          <a:spcPts val="0"/>
                        </a:spcAft>
                        <a:buFont typeface="Courier New"/>
                        <a:buChar char="o"/>
                      </a:pPr>
                      <a:r>
                        <a:rPr lang="en-US" sz="1800">
                          <a:effectLst/>
                        </a:rPr>
                        <a:t>Teach others to ignore (turn away/look down) problem behavior</a:t>
                      </a:r>
                      <a:endParaRPr lang="en-US" sz="180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4"/>
                  </a:ext>
                </a:extLst>
              </a:tr>
              <a:tr h="936257">
                <a:tc>
                  <a:txBody>
                    <a:bodyPr/>
                    <a:lstStyle/>
                    <a:p>
                      <a:pPr marL="0" marR="0" algn="ctr">
                        <a:lnSpc>
                          <a:spcPct val="115000"/>
                        </a:lnSpc>
                        <a:spcBef>
                          <a:spcPts val="0"/>
                        </a:spcBef>
                        <a:spcAft>
                          <a:spcPts val="0"/>
                        </a:spcAft>
                      </a:pPr>
                      <a:r>
                        <a:rPr lang="en-US" sz="3200">
                          <a:effectLst/>
                        </a:rPr>
                        <a:t>Correct</a:t>
                      </a:r>
                      <a:endParaRPr lang="en-US" sz="320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dirty="0">
                          <a:effectLst/>
                        </a:rPr>
                        <a:t>How will you correct errors?</a:t>
                      </a:r>
                      <a:endParaRPr lang="en-US" sz="2400" dirty="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a:effectLst/>
                        </a:rPr>
                        <a:t>Intervene early by using a neutral, respectful tone of voice</a:t>
                      </a:r>
                    </a:p>
                    <a:p>
                      <a:pPr marL="342900" marR="0" lvl="0" indent="-342900">
                        <a:spcBef>
                          <a:spcPts val="0"/>
                        </a:spcBef>
                        <a:spcAft>
                          <a:spcPts val="0"/>
                        </a:spcAft>
                        <a:buFont typeface="Courier New"/>
                        <a:buChar char="o"/>
                      </a:pPr>
                      <a:r>
                        <a:rPr lang="en-US" sz="1800">
                          <a:effectLst/>
                        </a:rPr>
                        <a:t>Label inappropriate behavior followed by what to do</a:t>
                      </a:r>
                    </a:p>
                    <a:p>
                      <a:pPr marL="342900" marR="0" lvl="0" indent="-342900">
                        <a:spcBef>
                          <a:spcPts val="0"/>
                        </a:spcBef>
                        <a:spcAft>
                          <a:spcPts val="0"/>
                        </a:spcAft>
                        <a:buFont typeface="Courier New"/>
                        <a:buChar char="o"/>
                      </a:pPr>
                      <a:r>
                        <a:rPr lang="en-US" sz="1800">
                          <a:effectLst/>
                        </a:rPr>
                        <a:t>Follow SW discipline procedures</a:t>
                      </a:r>
                      <a:endParaRPr lang="en-US" sz="180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5"/>
                  </a:ext>
                </a:extLst>
              </a:tr>
              <a:tr h="936257">
                <a:tc>
                  <a:txBody>
                    <a:bodyPr/>
                    <a:lstStyle/>
                    <a:p>
                      <a:pPr marL="0" marR="0" algn="ctr">
                        <a:lnSpc>
                          <a:spcPct val="115000"/>
                        </a:lnSpc>
                        <a:spcBef>
                          <a:spcPts val="0"/>
                        </a:spcBef>
                        <a:spcAft>
                          <a:spcPts val="0"/>
                        </a:spcAft>
                      </a:pPr>
                      <a:r>
                        <a:rPr lang="en-US" sz="3200" dirty="0">
                          <a:effectLst/>
                        </a:rPr>
                        <a:t>Safety</a:t>
                      </a:r>
                      <a:endParaRPr lang="en-US" sz="3200" dirty="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dirty="0">
                          <a:effectLst/>
                        </a:rPr>
                        <a:t>Are additional safety precautions needed?</a:t>
                      </a:r>
                      <a:endParaRPr lang="en-US" sz="2400" dirty="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dirty="0">
                          <a:effectLst/>
                        </a:rPr>
                        <a:t>Separate student from others if he/she is unable to demonstrate self-control</a:t>
                      </a:r>
                    </a:p>
                    <a:p>
                      <a:pPr marL="342900" marR="0" lvl="0" indent="-342900">
                        <a:spcBef>
                          <a:spcPts val="0"/>
                        </a:spcBef>
                        <a:spcAft>
                          <a:spcPts val="0"/>
                        </a:spcAft>
                        <a:buFont typeface="Courier New"/>
                        <a:buChar char="o"/>
                      </a:pPr>
                      <a:r>
                        <a:rPr lang="en-US" sz="1800" dirty="0">
                          <a:effectLst/>
                        </a:rPr>
                        <a:t>Make sure adult supervision is available</a:t>
                      </a:r>
                    </a:p>
                    <a:p>
                      <a:pPr marL="342900" marR="0" lvl="0" indent="-342900">
                        <a:spcBef>
                          <a:spcPts val="0"/>
                        </a:spcBef>
                        <a:spcAft>
                          <a:spcPts val="0"/>
                        </a:spcAft>
                        <a:buFont typeface="Courier New"/>
                        <a:buChar char="o"/>
                      </a:pPr>
                      <a:endParaRPr lang="en-US" sz="1800" dirty="0">
                        <a:effectLst/>
                      </a:endParaRPr>
                    </a:p>
                    <a:p>
                      <a:pPr marL="342900" marR="0" lvl="0" indent="-342900">
                        <a:spcBef>
                          <a:spcPts val="0"/>
                        </a:spcBef>
                        <a:spcAft>
                          <a:spcPts val="0"/>
                        </a:spcAft>
                        <a:buFont typeface="Courier New"/>
                        <a:buChar char="o"/>
                      </a:pPr>
                      <a:endParaRPr lang="en-US" sz="1800" dirty="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09156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22261651"/>
              </p:ext>
            </p:extLst>
          </p:nvPr>
        </p:nvGraphicFramePr>
        <p:xfrm>
          <a:off x="266700" y="2347409"/>
          <a:ext cx="11463020" cy="4074537"/>
        </p:xfrm>
        <a:graphic>
          <a:graphicData uri="http://schemas.openxmlformats.org/drawingml/2006/table">
            <a:tbl>
              <a:tblPr firstRow="1" firstCol="1" bandRow="1">
                <a:tableStyleId>{5940675A-B579-460E-94D1-54222C63F5DA}</a:tableStyleId>
              </a:tblPr>
              <a:tblGrid>
                <a:gridCol w="11463020">
                  <a:extLst>
                    <a:ext uri="{9D8B030D-6E8A-4147-A177-3AD203B41FA5}">
                      <a16:colId xmlns:a16="http://schemas.microsoft.com/office/drawing/2014/main" val="478150825"/>
                    </a:ext>
                  </a:extLst>
                </a:gridCol>
              </a:tblGrid>
              <a:tr h="461337">
                <a:tc>
                  <a:txBody>
                    <a:bodyPr/>
                    <a:lstStyle/>
                    <a:p>
                      <a:pPr marL="0" marR="0" algn="l">
                        <a:lnSpc>
                          <a:spcPct val="107000"/>
                        </a:lnSpc>
                        <a:spcBef>
                          <a:spcPts val="0"/>
                        </a:spcBef>
                        <a:spcAft>
                          <a:spcPts val="0"/>
                        </a:spcAft>
                      </a:pPr>
                      <a:r>
                        <a:rPr lang="en-US" sz="3200" b="1" dirty="0">
                          <a:solidFill>
                            <a:srgbClr val="008080"/>
                          </a:solidFill>
                          <a:effectLst/>
                          <a:latin typeface="Poor Richard" panose="02080502050505020702" pitchFamily="18" charset="0"/>
                        </a:rPr>
                        <a:t>Tiered Fidelity Inventory (TFI)</a:t>
                      </a:r>
                    </a:p>
                  </a:txBody>
                  <a:tcPr marL="34120" marR="34120" marT="6319" marB="0"/>
                </a:tc>
                <a:extLst>
                  <a:ext uri="{0D108BD9-81ED-4DB2-BD59-A6C34878D82A}">
                    <a16:rowId xmlns:a16="http://schemas.microsoft.com/office/drawing/2014/main" val="2817740577"/>
                  </a:ext>
                </a:extLst>
              </a:tr>
              <a:tr h="1255739">
                <a:tc>
                  <a:txBody>
                    <a:bodyPr/>
                    <a:lstStyle/>
                    <a:p>
                      <a:pPr marL="0" marR="0">
                        <a:lnSpc>
                          <a:spcPct val="107000"/>
                        </a:lnSpc>
                        <a:spcBef>
                          <a:spcPts val="0"/>
                        </a:spcBef>
                        <a:spcAft>
                          <a:spcPts val="0"/>
                        </a:spcAft>
                      </a:pPr>
                      <a:r>
                        <a:rPr lang="en-US" sz="2800" b="1" dirty="0">
                          <a:solidFill>
                            <a:srgbClr val="008080"/>
                          </a:solidFill>
                          <a:effectLst/>
                        </a:rPr>
                        <a:t>1.12:  Discipline Data </a:t>
                      </a:r>
                    </a:p>
                    <a:p>
                      <a:pPr>
                        <a:lnSpc>
                          <a:spcPct val="107000"/>
                        </a:lnSpc>
                      </a:pPr>
                      <a:r>
                        <a:rPr lang="en-US" sz="2400" b="1" dirty="0"/>
                        <a:t>Tier I team has instantaneous access to graphed reports summarizing discipline data organized by the frequency of problem behavior events by behavior, location, time of day, and by individual student.</a:t>
                      </a:r>
                    </a:p>
                  </a:txBody>
                  <a:tcPr marL="51435" marR="51435" marT="9525" marB="0"/>
                </a:tc>
                <a:extLst>
                  <a:ext uri="{0D108BD9-81ED-4DB2-BD59-A6C34878D82A}">
                    <a16:rowId xmlns:a16="http://schemas.microsoft.com/office/drawing/2014/main" val="3796867291"/>
                  </a:ext>
                </a:extLst>
              </a:tr>
              <a:tr h="1596763">
                <a:tc>
                  <a:txBody>
                    <a:bodyPr/>
                    <a:lstStyle/>
                    <a:p>
                      <a:pPr marL="457200" marR="0" lvl="0" indent="-457200">
                        <a:lnSpc>
                          <a:spcPct val="107000"/>
                        </a:lnSpc>
                        <a:buClr>
                          <a:schemeClr val="accent3"/>
                        </a:buClr>
                        <a:buBlip>
                          <a:blip r:embed="rId3"/>
                        </a:buBlip>
                      </a:pPr>
                      <a:r>
                        <a:rPr lang="en-US" sz="2400" dirty="0">
                          <a:latin typeface="Century Gothic" panose="020B0502020202020204" pitchFamily="34" charset="0"/>
                        </a:rPr>
                        <a:t>Is there a centralized data system to collect and organize behavior incident data?</a:t>
                      </a:r>
                    </a:p>
                    <a:p>
                      <a:pPr marL="457200" marR="0" lvl="0" indent="-457200">
                        <a:lnSpc>
                          <a:spcPct val="107000"/>
                        </a:lnSpc>
                        <a:buClr>
                          <a:schemeClr val="accent3"/>
                        </a:buClr>
                        <a:buBlip>
                          <a:blip r:embed="rId3"/>
                        </a:buBlip>
                      </a:pPr>
                      <a:r>
                        <a:rPr lang="en-US" sz="2400" dirty="0">
                          <a:latin typeface="Century Gothic" panose="020B0502020202020204" pitchFamily="34" charset="0"/>
                        </a:rPr>
                        <a:t>Does the Tier I team have instantaneous access to graphed reports summarizing discipline data?</a:t>
                      </a:r>
                    </a:p>
                    <a:p>
                      <a:pPr marL="457200" marR="0" lvl="0" indent="-457200">
                        <a:lnSpc>
                          <a:spcPct val="107000"/>
                        </a:lnSpc>
                        <a:buClr>
                          <a:schemeClr val="accent3"/>
                        </a:buClr>
                        <a:buBlip>
                          <a:blip r:embed="rId3"/>
                        </a:buBlip>
                      </a:pPr>
                      <a:r>
                        <a:rPr lang="en-US" sz="2400" dirty="0">
                          <a:latin typeface="Century Gothic" panose="020B0502020202020204" pitchFamily="34" charset="0"/>
                        </a:rPr>
                        <a:t>Are those data organized to review all of the following: frequency of problem behavior events by behavior, location, time of day and student?</a:t>
                      </a:r>
                      <a:endParaRPr lang="en-US" sz="2400" dirty="0">
                        <a:latin typeface="Century Gothic" panose="020B0502020202020204" pitchFamily="34" charset="0"/>
                        <a:ea typeface="Times New Roman" panose="02020603050405020304" pitchFamily="18" charset="0"/>
                      </a:endParaRPr>
                    </a:p>
                  </a:txBody>
                  <a:tcPr marL="51435" marR="51435" marT="9525" marB="0"/>
                </a:tc>
                <a:extLst>
                  <a:ext uri="{0D108BD9-81ED-4DB2-BD59-A6C34878D82A}">
                    <a16:rowId xmlns:a16="http://schemas.microsoft.com/office/drawing/2014/main" val="2534279757"/>
                  </a:ext>
                </a:extLst>
              </a:tr>
            </a:tbl>
          </a:graphicData>
        </a:graphic>
      </p:graphicFrame>
      <p:sp>
        <p:nvSpPr>
          <p:cNvPr id="6" name="Rectangle 5">
            <a:extLst>
              <a:ext uri="{FF2B5EF4-FFF2-40B4-BE49-F238E27FC236}">
                <a16:creationId xmlns:a16="http://schemas.microsoft.com/office/drawing/2014/main" id="{4B9916F7-D60B-4A9F-8223-AC19A71149A8}"/>
              </a:ext>
            </a:extLst>
          </p:cNvPr>
          <p:cNvSpPr/>
          <p:nvPr/>
        </p:nvSpPr>
        <p:spPr>
          <a:xfrm>
            <a:off x="1631684" y="429405"/>
            <a:ext cx="8799047" cy="1846659"/>
          </a:xfrm>
          <a:prstGeom prst="rect">
            <a:avLst/>
          </a:prstGeom>
          <a:noFill/>
        </p:spPr>
        <p:txBody>
          <a:bodyPr wrap="square" lIns="91440" tIns="45720" rIns="91440" bIns="45720">
            <a:spAutoFit/>
          </a:bodyPr>
          <a:lstStyle/>
          <a:p>
            <a:pPr algn="ctr"/>
            <a:r>
              <a:rPr lang="en-US" sz="3200" dirty="0"/>
              <a:t>“Without good data and assessment reports, we are simply throwing the spaghetti at the wall, seeing what sticks, then trying something else.”</a:t>
            </a:r>
          </a:p>
          <a:p>
            <a:pPr algn="ctr"/>
            <a:r>
              <a:rPr lang="en-US" b="1" dirty="0"/>
              <a:t>-Beth Baker and Char Ryan</a:t>
            </a:r>
            <a:endParaRPr lang="en-US" dirty="0"/>
          </a:p>
        </p:txBody>
      </p:sp>
      <p:pic>
        <p:nvPicPr>
          <p:cNvPr id="16" name="Picture 15" descr="A close up of a logo&#10;&#10;Description generated with high confidence">
            <a:extLst>
              <a:ext uri="{FF2B5EF4-FFF2-40B4-BE49-F238E27FC236}">
                <a16:creationId xmlns:a16="http://schemas.microsoft.com/office/drawing/2014/main" id="{8E5A3265-6EA6-4A56-9BCE-6D3451899EDA}"/>
              </a:ext>
            </a:extLst>
          </p:cNvPr>
          <p:cNvPicPr>
            <a:picLocks noChangeAspect="1"/>
          </p:cNvPicPr>
          <p:nvPr/>
        </p:nvPicPr>
        <p:blipFill>
          <a:blip r:embed="rId4"/>
          <a:stretch>
            <a:fillRect/>
          </a:stretch>
        </p:blipFill>
        <p:spPr>
          <a:xfrm>
            <a:off x="4826000" y="2204720"/>
            <a:ext cx="822960" cy="822960"/>
          </a:xfrm>
          <a:prstGeom prst="rect">
            <a:avLst/>
          </a:prstGeom>
        </p:spPr>
      </p:pic>
      <p:pic>
        <p:nvPicPr>
          <p:cNvPr id="5" name="Picture 4" descr="C:\Users\cclouse\AppData\Local\Microsoft\Windows\Temporary Internet Files\Content.IE5\6JBVY1UY\MC900038820[1].wmf">
            <a:extLst>
              <a:ext uri="{FF2B5EF4-FFF2-40B4-BE49-F238E27FC236}">
                <a16:creationId xmlns:a16="http://schemas.microsoft.com/office/drawing/2014/main" id="{7C79934E-ACAB-4F15-ABF8-1AAF663C4206}"/>
              </a:ext>
            </a:extLst>
          </p:cNvPr>
          <p:cNvPicPr>
            <a:picLocks noChangeAspect="1" noChangeArrowheads="1"/>
          </p:cNvPicPr>
          <p:nvPr/>
        </p:nvPicPr>
        <p:blipFill>
          <a:blip r:embed="rId5"/>
          <a:srcRect/>
          <a:stretch>
            <a:fillRect/>
          </a:stretch>
        </p:blipFill>
        <p:spPr bwMode="auto">
          <a:xfrm>
            <a:off x="10342455" y="0"/>
            <a:ext cx="1691939" cy="147571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24430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13581393"/>
              </p:ext>
            </p:extLst>
          </p:nvPr>
        </p:nvGraphicFramePr>
        <p:xfrm>
          <a:off x="462337" y="1795244"/>
          <a:ext cx="11281024" cy="4339151"/>
        </p:xfrm>
        <a:graphic>
          <a:graphicData uri="http://schemas.openxmlformats.org/drawingml/2006/table">
            <a:tbl>
              <a:tblPr firstRow="1" bandRow="1">
                <a:tableStyleId>{5940675A-B579-460E-94D1-54222C63F5DA}</a:tableStyleId>
              </a:tblPr>
              <a:tblGrid>
                <a:gridCol w="5640512">
                  <a:extLst>
                    <a:ext uri="{9D8B030D-6E8A-4147-A177-3AD203B41FA5}">
                      <a16:colId xmlns:a16="http://schemas.microsoft.com/office/drawing/2014/main" val="20000"/>
                    </a:ext>
                  </a:extLst>
                </a:gridCol>
                <a:gridCol w="5640512">
                  <a:extLst>
                    <a:ext uri="{9D8B030D-6E8A-4147-A177-3AD203B41FA5}">
                      <a16:colId xmlns:a16="http://schemas.microsoft.com/office/drawing/2014/main" val="20001"/>
                    </a:ext>
                  </a:extLst>
                </a:gridCol>
              </a:tblGrid>
              <a:tr h="666635">
                <a:tc>
                  <a:txBody>
                    <a:bodyPr/>
                    <a:lstStyle/>
                    <a:p>
                      <a:pPr algn="ctr"/>
                      <a:r>
                        <a:rPr lang="en-US" sz="3200" dirty="0">
                          <a:solidFill>
                            <a:schemeClr val="bg1"/>
                          </a:solidFill>
                          <a:latin typeface="+mn-lt"/>
                        </a:rPr>
                        <a:t>Possible Generic</a:t>
                      </a:r>
                      <a:r>
                        <a:rPr lang="en-US" sz="3200" baseline="0" dirty="0">
                          <a:solidFill>
                            <a:schemeClr val="bg1"/>
                          </a:solidFill>
                          <a:latin typeface="+mn-lt"/>
                        </a:rPr>
                        <a:t> Solutions</a:t>
                      </a:r>
                      <a:endParaRPr lang="en-US" sz="3200" dirty="0">
                        <a:solidFill>
                          <a:schemeClr val="bg1"/>
                        </a:solidFill>
                        <a:latin typeface="+mn-lt"/>
                      </a:endParaRPr>
                    </a:p>
                  </a:txBody>
                  <a:tcPr marL="91444" marR="91444" marT="45702" marB="45702">
                    <a:solidFill>
                      <a:schemeClr val="accent1"/>
                    </a:solidFill>
                  </a:tcPr>
                </a:tc>
                <a:tc>
                  <a:txBody>
                    <a:bodyPr/>
                    <a:lstStyle/>
                    <a:p>
                      <a:pPr algn="ctr"/>
                      <a:r>
                        <a:rPr lang="en-US" sz="3200" baseline="0" dirty="0">
                          <a:solidFill>
                            <a:schemeClr val="bg1"/>
                          </a:solidFill>
                          <a:latin typeface="+mn-lt"/>
                        </a:rPr>
                        <a:t>Disruption in hall and cafeteria</a:t>
                      </a:r>
                      <a:endParaRPr lang="en-US" sz="3200" dirty="0">
                        <a:solidFill>
                          <a:schemeClr val="bg1"/>
                        </a:solidFill>
                        <a:latin typeface="+mn-lt"/>
                      </a:endParaRPr>
                    </a:p>
                  </a:txBody>
                  <a:tcPr marL="91444" marR="91444" marT="45702" marB="45702">
                    <a:solidFill>
                      <a:schemeClr val="accent1"/>
                    </a:solidFill>
                  </a:tcPr>
                </a:tc>
                <a:extLst>
                  <a:ext uri="{0D108BD9-81ED-4DB2-BD59-A6C34878D82A}">
                    <a16:rowId xmlns:a16="http://schemas.microsoft.com/office/drawing/2014/main" val="10000"/>
                  </a:ext>
                </a:extLst>
              </a:tr>
              <a:tr h="3672516">
                <a:tc>
                  <a:txBody>
                    <a:bodyPr/>
                    <a:lstStyle/>
                    <a:p>
                      <a:pPr marL="342900" lvl="0" indent="-342900">
                        <a:buFont typeface="Courier New" panose="02070309020205020404" pitchFamily="49" charset="0"/>
                        <a:buChar char="o"/>
                      </a:pPr>
                      <a:r>
                        <a:rPr lang="en-US" sz="3600" kern="1200" dirty="0">
                          <a:solidFill>
                            <a:schemeClr val="tx1"/>
                          </a:solidFill>
                          <a:effectLst/>
                          <a:latin typeface="+mn-lt"/>
                          <a:ea typeface="+mn-ea"/>
                          <a:cs typeface="+mn-cs"/>
                        </a:rPr>
                        <a:t>Adjust physical environment</a:t>
                      </a:r>
                    </a:p>
                    <a:p>
                      <a:pPr marL="342900" lvl="0" indent="-342900">
                        <a:buFont typeface="Courier New" panose="02070309020205020404" pitchFamily="49" charset="0"/>
                        <a:buChar char="o"/>
                      </a:pPr>
                      <a:r>
                        <a:rPr lang="en-US" sz="3600" kern="1200" dirty="0">
                          <a:solidFill>
                            <a:schemeClr val="tx1"/>
                          </a:solidFill>
                          <a:effectLst/>
                          <a:latin typeface="+mn-lt"/>
                          <a:ea typeface="+mn-ea"/>
                          <a:cs typeface="+mn-cs"/>
                        </a:rPr>
                        <a:t>Define and document expectations and routines</a:t>
                      </a:r>
                    </a:p>
                    <a:p>
                      <a:pPr marL="342900" indent="-342900">
                        <a:buFont typeface="Courier New" panose="02070309020205020404" pitchFamily="49" charset="0"/>
                        <a:buChar char="o"/>
                      </a:pPr>
                      <a:r>
                        <a:rPr lang="en-US" sz="3600" kern="1200" dirty="0">
                          <a:solidFill>
                            <a:schemeClr val="tx1"/>
                          </a:solidFill>
                          <a:effectLst/>
                          <a:latin typeface="+mn-lt"/>
                          <a:ea typeface="+mn-ea"/>
                          <a:cs typeface="+mn-cs"/>
                        </a:rPr>
                        <a:t>Assure consistent and clear communication with all staff </a:t>
                      </a:r>
                      <a:endParaRPr lang="en-US" sz="3600" dirty="0">
                        <a:solidFill>
                          <a:schemeClr val="tx1"/>
                        </a:solidFill>
                        <a:latin typeface="+mn-lt"/>
                      </a:endParaRPr>
                    </a:p>
                  </a:txBody>
                  <a:tcPr marL="91444" marR="91444" marT="45702" marB="45702"/>
                </a:tc>
                <a:tc>
                  <a:txBody>
                    <a:bodyPr/>
                    <a:lstStyle/>
                    <a:p>
                      <a:pPr marL="342900" indent="-342900">
                        <a:buFont typeface="Courier New" panose="02070309020205020404" pitchFamily="49" charset="0"/>
                        <a:buChar char="o"/>
                      </a:pPr>
                      <a:r>
                        <a:rPr lang="en-US" sz="3600" dirty="0">
                          <a:solidFill>
                            <a:schemeClr val="tx1"/>
                          </a:solidFill>
                          <a:latin typeface="+mn-lt"/>
                        </a:rPr>
                        <a:t>Maintain current</a:t>
                      </a:r>
                      <a:r>
                        <a:rPr lang="en-US" sz="3600" baseline="0" dirty="0">
                          <a:solidFill>
                            <a:schemeClr val="tx1"/>
                          </a:solidFill>
                          <a:latin typeface="+mn-lt"/>
                        </a:rPr>
                        <a:t> lunch schedule and shift classes to balance numbers</a:t>
                      </a:r>
                    </a:p>
                    <a:p>
                      <a:pPr marL="342900" indent="-342900">
                        <a:buFont typeface="Courier New" panose="02070309020205020404" pitchFamily="49" charset="0"/>
                        <a:buChar char="o"/>
                      </a:pPr>
                      <a:r>
                        <a:rPr lang="en-US" sz="3600" baseline="0" dirty="0">
                          <a:solidFill>
                            <a:schemeClr val="tx1"/>
                          </a:solidFill>
                          <a:latin typeface="+mn-lt"/>
                        </a:rPr>
                        <a:t>Six grader develop new teaching matrix for hall and cafeteria</a:t>
                      </a:r>
                      <a:endParaRPr lang="en-US" sz="3600" dirty="0">
                        <a:solidFill>
                          <a:schemeClr val="tx1"/>
                        </a:solidFill>
                        <a:latin typeface="+mn-lt"/>
                      </a:endParaRPr>
                    </a:p>
                  </a:txBody>
                  <a:tcPr marL="91444" marR="91444" marT="45702" marB="45702"/>
                </a:tc>
                <a:extLst>
                  <a:ext uri="{0D108BD9-81ED-4DB2-BD59-A6C34878D82A}">
                    <a16:rowId xmlns:a16="http://schemas.microsoft.com/office/drawing/2014/main" val="10001"/>
                  </a:ext>
                </a:extLst>
              </a:tr>
            </a:tbl>
          </a:graphicData>
        </a:graphic>
      </p:graphicFrame>
      <p:pic>
        <p:nvPicPr>
          <p:cNvPr id="6" name="Picture 6" descr="http://www.virginiabeach.com/files/imagecache/600px_Full_Format/image/articles/sunburn-prevention.gif"/>
          <p:cNvPicPr>
            <a:picLocks noChangeAspect="1" noChangeArrowheads="1"/>
          </p:cNvPicPr>
          <p:nvPr/>
        </p:nvPicPr>
        <p:blipFill>
          <a:blip r:embed="rId3" cstate="print"/>
          <a:srcRect/>
          <a:stretch>
            <a:fillRect/>
          </a:stretch>
        </p:blipFill>
        <p:spPr bwMode="auto">
          <a:xfrm>
            <a:off x="9740350" y="486859"/>
            <a:ext cx="1916158" cy="1302532"/>
          </a:xfrm>
          <a:prstGeom prst="rect">
            <a:avLst/>
          </a:prstGeom>
          <a:ln>
            <a:noFill/>
          </a:ln>
          <a:effectLst>
            <a:softEdge rad="112500"/>
          </a:effectLst>
        </p:spPr>
      </p:pic>
      <p:sp>
        <p:nvSpPr>
          <p:cNvPr id="2" name="Rectangle 1"/>
          <p:cNvSpPr/>
          <p:nvPr/>
        </p:nvSpPr>
        <p:spPr>
          <a:xfrm>
            <a:off x="5454342" y="864226"/>
            <a:ext cx="4286008" cy="683264"/>
          </a:xfrm>
          <a:prstGeom prst="rect">
            <a:avLst/>
          </a:prstGeom>
        </p:spPr>
        <p:txBody>
          <a:bodyPr wrap="square">
            <a:spAutoFit/>
          </a:bodyPr>
          <a:lstStyle/>
          <a:p>
            <a:pPr algn="ctr" eaLnBrk="1" hangingPunct="1">
              <a:lnSpc>
                <a:spcPct val="80000"/>
              </a:lnSpc>
              <a:defRPr/>
            </a:pPr>
            <a:r>
              <a:rPr lang="en-US" sz="2400" i="1" dirty="0"/>
              <a:t>How could we reduce the situations that lead to these behaviors</a:t>
            </a:r>
            <a:r>
              <a:rPr lang="en-US" sz="2400" i="1" dirty="0">
                <a:solidFill>
                  <a:schemeClr val="accent1"/>
                </a:solidFill>
              </a:rPr>
              <a:t>?</a:t>
            </a:r>
          </a:p>
        </p:txBody>
      </p:sp>
      <p:sp>
        <p:nvSpPr>
          <p:cNvPr id="4" name="Title 3"/>
          <p:cNvSpPr>
            <a:spLocks noGrp="1"/>
          </p:cNvSpPr>
          <p:nvPr>
            <p:ph type="title"/>
          </p:nvPr>
        </p:nvSpPr>
        <p:spPr>
          <a:xfrm>
            <a:off x="657050" y="486859"/>
            <a:ext cx="10131425" cy="1456267"/>
          </a:xfrm>
        </p:spPr>
        <p:txBody>
          <a:bodyPr>
            <a:noAutofit/>
          </a:bodyPr>
          <a:lstStyle/>
          <a:p>
            <a:r>
              <a:rPr lang="en-US" sz="9600" dirty="0">
                <a:ln>
                  <a:solidFill>
                    <a:sysClr val="windowText" lastClr="000000"/>
                  </a:solidFill>
                </a:ln>
              </a:rPr>
              <a:t>PREVENT</a:t>
            </a:r>
          </a:p>
        </p:txBody>
      </p:sp>
    </p:spTree>
    <p:extLst>
      <p:ext uri="{BB962C8B-B14F-4D97-AF65-F5344CB8AC3E}">
        <p14:creationId xmlns:p14="http://schemas.microsoft.com/office/powerpoint/2010/main" val="2502881192"/>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45741426"/>
              </p:ext>
            </p:extLst>
          </p:nvPr>
        </p:nvGraphicFramePr>
        <p:xfrm>
          <a:off x="411810" y="1862356"/>
          <a:ext cx="11332396" cy="3732277"/>
        </p:xfrm>
        <a:graphic>
          <a:graphicData uri="http://schemas.openxmlformats.org/drawingml/2006/table">
            <a:tbl>
              <a:tblPr firstRow="1" bandRow="1">
                <a:tableStyleId>{5940675A-B579-460E-94D1-54222C63F5DA}</a:tableStyleId>
              </a:tblPr>
              <a:tblGrid>
                <a:gridCol w="5666198">
                  <a:extLst>
                    <a:ext uri="{9D8B030D-6E8A-4147-A177-3AD203B41FA5}">
                      <a16:colId xmlns:a16="http://schemas.microsoft.com/office/drawing/2014/main" val="20000"/>
                    </a:ext>
                  </a:extLst>
                </a:gridCol>
                <a:gridCol w="5666198">
                  <a:extLst>
                    <a:ext uri="{9D8B030D-6E8A-4147-A177-3AD203B41FA5}">
                      <a16:colId xmlns:a16="http://schemas.microsoft.com/office/drawing/2014/main" val="20001"/>
                    </a:ext>
                  </a:extLst>
                </a:gridCol>
              </a:tblGrid>
              <a:tr h="897653">
                <a:tc>
                  <a:txBody>
                    <a:bodyPr/>
                    <a:lstStyle/>
                    <a:p>
                      <a:pPr marL="0" indent="0" algn="ctr">
                        <a:buFontTx/>
                        <a:buNone/>
                      </a:pPr>
                      <a:r>
                        <a:rPr lang="en-US" sz="3200" dirty="0">
                          <a:solidFill>
                            <a:schemeClr val="bg1"/>
                          </a:solidFill>
                          <a:latin typeface="+mn-lt"/>
                        </a:rPr>
                        <a:t>Possible Generic</a:t>
                      </a:r>
                      <a:r>
                        <a:rPr lang="en-US" sz="3200" baseline="0" dirty="0">
                          <a:solidFill>
                            <a:schemeClr val="bg1"/>
                          </a:solidFill>
                          <a:latin typeface="+mn-lt"/>
                        </a:rPr>
                        <a:t> Solutions</a:t>
                      </a:r>
                      <a:endParaRPr lang="en-US" sz="3200" dirty="0">
                        <a:solidFill>
                          <a:schemeClr val="bg1"/>
                        </a:solidFill>
                        <a:latin typeface="+mn-lt"/>
                      </a:endParaRPr>
                    </a:p>
                  </a:txBody>
                  <a:tcPr marL="91444" marR="91444" marT="45712" marB="45712">
                    <a:solidFill>
                      <a:schemeClr val="accent1"/>
                    </a:solidFill>
                  </a:tcPr>
                </a:tc>
                <a:tc>
                  <a:txBody>
                    <a:bodyPr/>
                    <a:lstStyle/>
                    <a:p>
                      <a:pPr marL="0" indent="0" algn="ctr">
                        <a:buFont typeface="Courier New" panose="02070309020205020404" pitchFamily="49" charset="0"/>
                        <a:buNone/>
                      </a:pPr>
                      <a:r>
                        <a:rPr lang="en-US" sz="3200" baseline="0" dirty="0">
                          <a:solidFill>
                            <a:schemeClr val="bg1"/>
                          </a:solidFill>
                          <a:latin typeface="+mn-lt"/>
                        </a:rPr>
                        <a:t>Disruption in hall and cafeteria.</a:t>
                      </a:r>
                      <a:endParaRPr lang="en-US" sz="3200" dirty="0">
                        <a:solidFill>
                          <a:schemeClr val="bg1"/>
                        </a:solidFill>
                        <a:latin typeface="+mn-lt"/>
                      </a:endParaRPr>
                    </a:p>
                  </a:txBody>
                  <a:tcPr marL="91444" marR="91444" marT="45712" marB="45712">
                    <a:solidFill>
                      <a:schemeClr val="accent1"/>
                    </a:solidFill>
                  </a:tcPr>
                </a:tc>
                <a:extLst>
                  <a:ext uri="{0D108BD9-81ED-4DB2-BD59-A6C34878D82A}">
                    <a16:rowId xmlns:a16="http://schemas.microsoft.com/office/drawing/2014/main" val="10000"/>
                  </a:ext>
                </a:extLst>
              </a:tr>
              <a:tr h="2463650">
                <a:tc>
                  <a:txBody>
                    <a:bodyPr/>
                    <a:lstStyle/>
                    <a:p>
                      <a:pPr marL="285750" lvl="0" indent="-285750">
                        <a:buFont typeface="Courier New" panose="02070309020205020404" pitchFamily="49" charset="0"/>
                        <a:buChar char="o"/>
                      </a:pPr>
                      <a:r>
                        <a:rPr lang="en-US" sz="3600" kern="1200" dirty="0">
                          <a:solidFill>
                            <a:schemeClr val="tx1"/>
                          </a:solidFill>
                          <a:effectLst/>
                          <a:latin typeface="+mn-lt"/>
                          <a:ea typeface="+mn-ea"/>
                          <a:cs typeface="+mn-cs"/>
                        </a:rPr>
                        <a:t>Explicit instruction linked to school-wide expectations</a:t>
                      </a:r>
                    </a:p>
                    <a:p>
                      <a:pPr marL="285750" lvl="0" indent="-285750">
                        <a:buFont typeface="Courier New" panose="02070309020205020404" pitchFamily="49" charset="0"/>
                        <a:buChar char="o"/>
                      </a:pPr>
                      <a:r>
                        <a:rPr lang="en-US" sz="3600" kern="1200" dirty="0">
                          <a:solidFill>
                            <a:schemeClr val="tx1"/>
                          </a:solidFill>
                          <a:effectLst/>
                          <a:latin typeface="+mn-lt"/>
                          <a:ea typeface="+mn-ea"/>
                          <a:cs typeface="+mn-cs"/>
                        </a:rPr>
                        <a:t>Teach what to do, how to do it and when to do it</a:t>
                      </a:r>
                    </a:p>
                    <a:p>
                      <a:pPr marL="285750" indent="-285750">
                        <a:buFont typeface="Courier New" panose="02070309020205020404" pitchFamily="49" charset="0"/>
                        <a:buChar char="o"/>
                      </a:pPr>
                      <a:r>
                        <a:rPr lang="en-US" sz="3600" kern="1200" dirty="0">
                          <a:solidFill>
                            <a:schemeClr val="tx1"/>
                          </a:solidFill>
                          <a:effectLst/>
                          <a:latin typeface="+mn-lt"/>
                          <a:ea typeface="+mn-ea"/>
                          <a:cs typeface="+mn-cs"/>
                        </a:rPr>
                        <a:t>Model respect</a:t>
                      </a:r>
                      <a:endParaRPr lang="en-US" sz="3600" dirty="0">
                        <a:solidFill>
                          <a:schemeClr val="tx1"/>
                        </a:solidFill>
                        <a:latin typeface="+mn-lt"/>
                      </a:endParaRPr>
                    </a:p>
                  </a:txBody>
                  <a:tcPr marL="91444" marR="91444" marT="45712" marB="45712"/>
                </a:tc>
                <a:tc>
                  <a:txBody>
                    <a:bodyPr/>
                    <a:lstStyle/>
                    <a:p>
                      <a:pPr marL="285750" indent="-285750">
                        <a:buFont typeface="Courier New" panose="02070309020205020404" pitchFamily="49" charset="0"/>
                        <a:buChar char="o"/>
                      </a:pPr>
                      <a:r>
                        <a:rPr lang="en-US" sz="3600" baseline="0" dirty="0">
                          <a:solidFill>
                            <a:schemeClr val="tx1"/>
                          </a:solidFill>
                          <a:latin typeface="+mn-lt"/>
                        </a:rPr>
                        <a:t>Six grader develop new teaching matrix for hall and cafeteria and re-teach matrix to seventh and eighth graders</a:t>
                      </a:r>
                      <a:endParaRPr lang="en-US" sz="3600" dirty="0">
                        <a:solidFill>
                          <a:schemeClr val="tx1"/>
                        </a:solidFill>
                        <a:latin typeface="+mn-lt"/>
                      </a:endParaRPr>
                    </a:p>
                  </a:txBody>
                  <a:tcPr marL="91444" marR="91444" marT="45712" marB="45712"/>
                </a:tc>
                <a:extLst>
                  <a:ext uri="{0D108BD9-81ED-4DB2-BD59-A6C34878D82A}">
                    <a16:rowId xmlns:a16="http://schemas.microsoft.com/office/drawing/2014/main" val="10001"/>
                  </a:ext>
                </a:extLst>
              </a:tr>
            </a:tbl>
          </a:graphicData>
        </a:graphic>
      </p:graphicFrame>
      <p:pic>
        <p:nvPicPr>
          <p:cNvPr id="7" name="Picture 6" descr="C:\Users\cristy\AppData\Local\Microsoft\Windows\Temporary Internet Files\Content.IE5\XRJRAUZ2\MP900431043[1].jpg"/>
          <p:cNvPicPr>
            <a:picLocks noChangeAspect="1" noChangeArrowheads="1"/>
          </p:cNvPicPr>
          <p:nvPr/>
        </p:nvPicPr>
        <p:blipFill>
          <a:blip r:embed="rId3" cstate="print"/>
          <a:srcRect/>
          <a:stretch>
            <a:fillRect/>
          </a:stretch>
        </p:blipFill>
        <p:spPr bwMode="auto">
          <a:xfrm>
            <a:off x="10075084" y="442290"/>
            <a:ext cx="1669122" cy="1311453"/>
          </a:xfrm>
          <a:prstGeom prst="rect">
            <a:avLst/>
          </a:prstGeom>
          <a:ln>
            <a:noFill/>
          </a:ln>
          <a:effectLst>
            <a:softEdge rad="112500"/>
          </a:effectLst>
        </p:spPr>
      </p:pic>
      <p:sp>
        <p:nvSpPr>
          <p:cNvPr id="4" name="Rectangle 3"/>
          <p:cNvSpPr/>
          <p:nvPr/>
        </p:nvSpPr>
        <p:spPr>
          <a:xfrm>
            <a:off x="4389119" y="673141"/>
            <a:ext cx="5867816" cy="1274195"/>
          </a:xfrm>
          <a:prstGeom prst="rect">
            <a:avLst/>
          </a:prstGeom>
        </p:spPr>
        <p:txBody>
          <a:bodyPr wrap="square">
            <a:spAutoFit/>
          </a:bodyPr>
          <a:lstStyle/>
          <a:p>
            <a:pPr algn="ctr" eaLnBrk="1" hangingPunct="1">
              <a:lnSpc>
                <a:spcPct val="80000"/>
              </a:lnSpc>
              <a:defRPr/>
            </a:pPr>
            <a:r>
              <a:rPr lang="en-US" sz="2400" dirty="0">
                <a:solidFill>
                  <a:sysClr val="windowText" lastClr="000000"/>
                </a:solidFill>
              </a:rPr>
              <a:t>How do we ensure that students know what they SHOULD be doing when these situation arise?</a:t>
            </a:r>
          </a:p>
          <a:p>
            <a:pPr algn="ctr" eaLnBrk="1" hangingPunct="1">
              <a:lnSpc>
                <a:spcPct val="80000"/>
              </a:lnSpc>
              <a:defRPr/>
            </a:pPr>
            <a:r>
              <a:rPr lang="en-US" sz="2400" dirty="0">
                <a:solidFill>
                  <a:sysClr val="windowText" lastClr="000000"/>
                </a:solidFill>
              </a:rPr>
              <a:t>How can we define, teach and monitor what we want?</a:t>
            </a:r>
          </a:p>
        </p:txBody>
      </p:sp>
      <p:sp>
        <p:nvSpPr>
          <p:cNvPr id="8" name="Title 3"/>
          <p:cNvSpPr>
            <a:spLocks noGrp="1"/>
          </p:cNvSpPr>
          <p:nvPr>
            <p:ph type="title"/>
          </p:nvPr>
        </p:nvSpPr>
        <p:spPr>
          <a:xfrm>
            <a:off x="580777" y="491069"/>
            <a:ext cx="4430730" cy="1456267"/>
          </a:xfrm>
        </p:spPr>
        <p:txBody>
          <a:bodyPr>
            <a:noAutofit/>
          </a:bodyPr>
          <a:lstStyle/>
          <a:p>
            <a:r>
              <a:rPr lang="en-US" sz="9600" dirty="0">
                <a:ln>
                  <a:solidFill>
                    <a:schemeClr val="tx1"/>
                  </a:solidFill>
                </a:ln>
              </a:rPr>
              <a:t>TEACH</a:t>
            </a:r>
          </a:p>
        </p:txBody>
      </p:sp>
    </p:spTree>
    <p:extLst>
      <p:ext uri="{BB962C8B-B14F-4D97-AF65-F5344CB8AC3E}">
        <p14:creationId xmlns:p14="http://schemas.microsoft.com/office/powerpoint/2010/main" val="1572782761"/>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5344329"/>
              </p:ext>
            </p:extLst>
          </p:nvPr>
        </p:nvGraphicFramePr>
        <p:xfrm>
          <a:off x="368244" y="1837189"/>
          <a:ext cx="11420368" cy="3804253"/>
        </p:xfrm>
        <a:graphic>
          <a:graphicData uri="http://schemas.openxmlformats.org/drawingml/2006/table">
            <a:tbl>
              <a:tblPr firstRow="1" bandRow="1">
                <a:tableStyleId>{5940675A-B579-460E-94D1-54222C63F5DA}</a:tableStyleId>
              </a:tblPr>
              <a:tblGrid>
                <a:gridCol w="5710184">
                  <a:extLst>
                    <a:ext uri="{9D8B030D-6E8A-4147-A177-3AD203B41FA5}">
                      <a16:colId xmlns:a16="http://schemas.microsoft.com/office/drawing/2014/main" val="20000"/>
                    </a:ext>
                  </a:extLst>
                </a:gridCol>
                <a:gridCol w="5710184">
                  <a:extLst>
                    <a:ext uri="{9D8B030D-6E8A-4147-A177-3AD203B41FA5}">
                      <a16:colId xmlns:a16="http://schemas.microsoft.com/office/drawing/2014/main" val="20001"/>
                    </a:ext>
                  </a:extLst>
                </a:gridCol>
              </a:tblGrid>
              <a:tr h="969621">
                <a:tc>
                  <a:txBody>
                    <a:bodyPr/>
                    <a:lstStyle/>
                    <a:p>
                      <a:pPr marL="0" indent="0" algn="ctr">
                        <a:buFontTx/>
                        <a:buNone/>
                      </a:pPr>
                      <a:r>
                        <a:rPr lang="en-US" sz="3200" dirty="0">
                          <a:solidFill>
                            <a:schemeClr val="bg1"/>
                          </a:solidFill>
                          <a:latin typeface="+mn-lt"/>
                        </a:rPr>
                        <a:t>Possible Generic</a:t>
                      </a:r>
                      <a:r>
                        <a:rPr lang="en-US" sz="3200" baseline="0" dirty="0">
                          <a:solidFill>
                            <a:schemeClr val="bg1"/>
                          </a:solidFill>
                          <a:latin typeface="+mn-lt"/>
                        </a:rPr>
                        <a:t> Solutions</a:t>
                      </a:r>
                      <a:endParaRPr lang="en-US" sz="3200" dirty="0">
                        <a:solidFill>
                          <a:schemeClr val="bg1"/>
                        </a:solidFill>
                        <a:latin typeface="+mn-lt"/>
                      </a:endParaRPr>
                    </a:p>
                  </a:txBody>
                  <a:tcPr marL="91444" marR="91444" marT="45716" marB="45716">
                    <a:solidFill>
                      <a:schemeClr val="accent1"/>
                    </a:solidFill>
                  </a:tcPr>
                </a:tc>
                <a:tc>
                  <a:txBody>
                    <a:bodyPr/>
                    <a:lstStyle/>
                    <a:p>
                      <a:pPr marL="0" indent="0" algn="ctr">
                        <a:buFontTx/>
                        <a:buNone/>
                      </a:pPr>
                      <a:r>
                        <a:rPr lang="en-US" sz="3200" baseline="0" dirty="0">
                          <a:solidFill>
                            <a:schemeClr val="bg1"/>
                          </a:solidFill>
                          <a:latin typeface="+mn-lt"/>
                        </a:rPr>
                        <a:t>Disruption in hall and cafeteria</a:t>
                      </a:r>
                      <a:endParaRPr lang="en-US" sz="3200" dirty="0">
                        <a:solidFill>
                          <a:schemeClr val="bg1"/>
                        </a:solidFill>
                        <a:latin typeface="+mn-lt"/>
                      </a:endParaRPr>
                    </a:p>
                  </a:txBody>
                  <a:tcPr marL="91444" marR="91444" marT="45716" marB="45716">
                    <a:solidFill>
                      <a:schemeClr val="accent1"/>
                    </a:solidFill>
                  </a:tcPr>
                </a:tc>
                <a:extLst>
                  <a:ext uri="{0D108BD9-81ED-4DB2-BD59-A6C34878D82A}">
                    <a16:rowId xmlns:a16="http://schemas.microsoft.com/office/drawing/2014/main" val="10000"/>
                  </a:ext>
                </a:extLst>
              </a:tr>
              <a:tr h="2297018">
                <a:tc>
                  <a:txBody>
                    <a:bodyPr/>
                    <a:lstStyle/>
                    <a:p>
                      <a:pPr marL="342900" lvl="0" indent="-342900">
                        <a:buFont typeface="Courier New" panose="02070309020205020404" pitchFamily="49" charset="0"/>
                        <a:buChar char="o"/>
                      </a:pPr>
                      <a:r>
                        <a:rPr lang="en-US" sz="3600" kern="1200" dirty="0">
                          <a:solidFill>
                            <a:schemeClr val="tx1"/>
                          </a:solidFill>
                          <a:effectLst/>
                          <a:latin typeface="+mn-lt"/>
                          <a:ea typeface="+mn-ea"/>
                          <a:cs typeface="+mn-cs"/>
                        </a:rPr>
                        <a:t>Strengthen existing school-wide rewards</a:t>
                      </a:r>
                    </a:p>
                    <a:p>
                      <a:pPr marL="342900" lvl="0" indent="-342900">
                        <a:buFont typeface="Courier New" panose="02070309020205020404" pitchFamily="49" charset="0"/>
                        <a:buChar char="o"/>
                      </a:pPr>
                      <a:r>
                        <a:rPr lang="en-US" sz="3600" kern="1200" dirty="0">
                          <a:solidFill>
                            <a:schemeClr val="tx1"/>
                          </a:solidFill>
                          <a:effectLst/>
                          <a:latin typeface="+mn-lt"/>
                          <a:ea typeface="+mn-ea"/>
                          <a:cs typeface="+mn-cs"/>
                        </a:rPr>
                        <a:t>Include student preferences</a:t>
                      </a:r>
                    </a:p>
                    <a:p>
                      <a:pPr marL="342900" indent="-342900">
                        <a:buFont typeface="Courier New" panose="02070309020205020404" pitchFamily="49" charset="0"/>
                        <a:buChar char="o"/>
                      </a:pPr>
                      <a:r>
                        <a:rPr lang="en-US" sz="3600" kern="1200" dirty="0">
                          <a:solidFill>
                            <a:schemeClr val="tx1"/>
                          </a:solidFill>
                          <a:effectLst/>
                          <a:latin typeface="+mn-lt"/>
                          <a:ea typeface="+mn-ea"/>
                          <a:cs typeface="+mn-cs"/>
                        </a:rPr>
                        <a:t>Use function-based </a:t>
                      </a:r>
                      <a:r>
                        <a:rPr lang="en-US" sz="3600" kern="1200" dirty="0" err="1">
                          <a:solidFill>
                            <a:schemeClr val="tx1"/>
                          </a:solidFill>
                          <a:effectLst/>
                          <a:latin typeface="+mn-lt"/>
                          <a:ea typeface="+mn-ea"/>
                          <a:cs typeface="+mn-cs"/>
                        </a:rPr>
                        <a:t>reinforcers</a:t>
                      </a:r>
                      <a:endParaRPr lang="en-US" sz="3600" dirty="0">
                        <a:solidFill>
                          <a:schemeClr val="tx1"/>
                        </a:solidFill>
                        <a:latin typeface="+mn-lt"/>
                      </a:endParaRPr>
                    </a:p>
                  </a:txBody>
                  <a:tcPr marL="91444" marR="91444" marT="45716" marB="45716"/>
                </a:tc>
                <a:tc>
                  <a:txBody>
                    <a:bodyPr/>
                    <a:lstStyle/>
                    <a:p>
                      <a:pPr marL="342900" indent="-342900">
                        <a:buFont typeface="Courier New" panose="02070309020205020404" pitchFamily="49" charset="0"/>
                        <a:buChar char="o"/>
                      </a:pPr>
                      <a:r>
                        <a:rPr lang="en-US" sz="3600" dirty="0">
                          <a:solidFill>
                            <a:schemeClr val="tx1"/>
                          </a:solidFill>
                          <a:latin typeface="+mn-lt"/>
                        </a:rPr>
                        <a:t>Establish “Friday Five”; extra 5 minutes of lunch on Friday for five good days</a:t>
                      </a:r>
                    </a:p>
                  </a:txBody>
                  <a:tcPr marL="91444" marR="91444" marT="45716" marB="45716"/>
                </a:tc>
                <a:extLst>
                  <a:ext uri="{0D108BD9-81ED-4DB2-BD59-A6C34878D82A}">
                    <a16:rowId xmlns:a16="http://schemas.microsoft.com/office/drawing/2014/main" val="10001"/>
                  </a:ext>
                </a:extLst>
              </a:tr>
            </a:tbl>
          </a:graphicData>
        </a:graphic>
      </p:graphicFrame>
      <p:pic>
        <p:nvPicPr>
          <p:cNvPr id="47119" name="Picture 2" descr="C:\Users\cristy\AppData\Local\Microsoft\Windows\Temporary Internet Files\Content.IE5\GPZH471G\MC90005553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5120" y="282889"/>
            <a:ext cx="1766880" cy="145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353092" y="464961"/>
            <a:ext cx="4178382" cy="1274195"/>
          </a:xfrm>
          <a:prstGeom prst="rect">
            <a:avLst/>
          </a:prstGeom>
        </p:spPr>
        <p:txBody>
          <a:bodyPr wrap="square">
            <a:spAutoFit/>
          </a:bodyPr>
          <a:lstStyle/>
          <a:p>
            <a:pPr algn="ctr" eaLnBrk="1" hangingPunct="1">
              <a:lnSpc>
                <a:spcPct val="80000"/>
              </a:lnSpc>
              <a:defRPr/>
            </a:pPr>
            <a:r>
              <a:rPr lang="en-US" altLang="en-US" sz="2400" dirty="0">
                <a:solidFill>
                  <a:sysClr val="windowText" lastClr="000000"/>
                </a:solidFill>
              </a:rPr>
              <a:t>How do we ensure that appropriate behavior is recognized?</a:t>
            </a:r>
          </a:p>
          <a:p>
            <a:pPr algn="ctr" eaLnBrk="1" hangingPunct="1">
              <a:lnSpc>
                <a:spcPct val="80000"/>
              </a:lnSpc>
              <a:defRPr/>
            </a:pPr>
            <a:r>
              <a:rPr lang="en-US" altLang="en-US" sz="2400" dirty="0">
                <a:solidFill>
                  <a:sysClr val="windowText" lastClr="000000"/>
                </a:solidFill>
              </a:rPr>
              <a:t>How do we build in systematic rewards for positive behavior?</a:t>
            </a:r>
          </a:p>
        </p:txBody>
      </p:sp>
      <p:sp>
        <p:nvSpPr>
          <p:cNvPr id="8" name="Title 3"/>
          <p:cNvSpPr>
            <a:spLocks noGrp="1"/>
          </p:cNvSpPr>
          <p:nvPr>
            <p:ph type="title"/>
          </p:nvPr>
        </p:nvSpPr>
        <p:spPr>
          <a:xfrm>
            <a:off x="400049" y="489528"/>
            <a:ext cx="10131425" cy="1456267"/>
          </a:xfrm>
        </p:spPr>
        <p:txBody>
          <a:bodyPr>
            <a:noAutofit/>
          </a:bodyPr>
          <a:lstStyle/>
          <a:p>
            <a:r>
              <a:rPr lang="en-US" sz="9600" dirty="0">
                <a:ln>
                  <a:solidFill>
                    <a:schemeClr val="tx1"/>
                  </a:solidFill>
                </a:ln>
              </a:rPr>
              <a:t>REINFORCE</a:t>
            </a:r>
          </a:p>
        </p:txBody>
      </p:sp>
    </p:spTree>
    <p:extLst>
      <p:ext uri="{BB962C8B-B14F-4D97-AF65-F5344CB8AC3E}">
        <p14:creationId xmlns:p14="http://schemas.microsoft.com/office/powerpoint/2010/main" val="203727040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61366261"/>
              </p:ext>
            </p:extLst>
          </p:nvPr>
        </p:nvGraphicFramePr>
        <p:xfrm>
          <a:off x="463971" y="1810638"/>
          <a:ext cx="11264058" cy="3511212"/>
        </p:xfrm>
        <a:graphic>
          <a:graphicData uri="http://schemas.openxmlformats.org/drawingml/2006/table">
            <a:tbl>
              <a:tblPr firstRow="1" bandRow="1">
                <a:tableStyleId>{5940675A-B579-460E-94D1-54222C63F5DA}</a:tableStyleId>
              </a:tblPr>
              <a:tblGrid>
                <a:gridCol w="5632029">
                  <a:extLst>
                    <a:ext uri="{9D8B030D-6E8A-4147-A177-3AD203B41FA5}">
                      <a16:colId xmlns:a16="http://schemas.microsoft.com/office/drawing/2014/main" val="20000"/>
                    </a:ext>
                  </a:extLst>
                </a:gridCol>
                <a:gridCol w="5632029">
                  <a:extLst>
                    <a:ext uri="{9D8B030D-6E8A-4147-A177-3AD203B41FA5}">
                      <a16:colId xmlns:a16="http://schemas.microsoft.com/office/drawing/2014/main" val="20001"/>
                    </a:ext>
                  </a:extLst>
                </a:gridCol>
              </a:tblGrid>
              <a:tr h="676552">
                <a:tc>
                  <a:txBody>
                    <a:bodyPr/>
                    <a:lstStyle/>
                    <a:p>
                      <a:pPr algn="ctr"/>
                      <a:r>
                        <a:rPr lang="en-US" sz="3200" dirty="0">
                          <a:solidFill>
                            <a:schemeClr val="bg1"/>
                          </a:solidFill>
                          <a:latin typeface="+mn-lt"/>
                        </a:rPr>
                        <a:t>Possible Generic</a:t>
                      </a:r>
                      <a:r>
                        <a:rPr lang="en-US" sz="3200" baseline="0" dirty="0">
                          <a:solidFill>
                            <a:schemeClr val="bg1"/>
                          </a:solidFill>
                          <a:latin typeface="+mn-lt"/>
                        </a:rPr>
                        <a:t> Solutions</a:t>
                      </a:r>
                      <a:endParaRPr lang="en-US" sz="3200" dirty="0">
                        <a:solidFill>
                          <a:schemeClr val="bg1"/>
                        </a:solidFill>
                        <a:latin typeface="+mn-lt"/>
                      </a:endParaRPr>
                    </a:p>
                  </a:txBody>
                  <a:tcPr marL="91447" marR="91447" marT="45730" marB="45730">
                    <a:solidFill>
                      <a:schemeClr val="accent1"/>
                    </a:solidFill>
                  </a:tcPr>
                </a:tc>
                <a:tc>
                  <a:txBody>
                    <a:bodyPr/>
                    <a:lstStyle/>
                    <a:p>
                      <a:pPr algn="ctr"/>
                      <a:r>
                        <a:rPr lang="en-US" sz="3200" baseline="0" dirty="0">
                          <a:solidFill>
                            <a:schemeClr val="bg1"/>
                          </a:solidFill>
                          <a:latin typeface="+mn-lt"/>
                        </a:rPr>
                        <a:t>Disruption in hall and cafeteria</a:t>
                      </a:r>
                      <a:endParaRPr lang="en-US" sz="3200" dirty="0">
                        <a:solidFill>
                          <a:schemeClr val="bg1"/>
                        </a:solidFill>
                        <a:latin typeface="+mn-lt"/>
                      </a:endParaRPr>
                    </a:p>
                  </a:txBody>
                  <a:tcPr marL="91447" marR="91447" marT="45730" marB="45730">
                    <a:solidFill>
                      <a:schemeClr val="accent1"/>
                    </a:solidFill>
                  </a:tcPr>
                </a:tc>
                <a:extLst>
                  <a:ext uri="{0D108BD9-81ED-4DB2-BD59-A6C34878D82A}">
                    <a16:rowId xmlns:a16="http://schemas.microsoft.com/office/drawing/2014/main" val="10000"/>
                  </a:ext>
                </a:extLst>
              </a:tr>
              <a:tr h="2462517">
                <a:tc>
                  <a:txBody>
                    <a:bodyPr/>
                    <a:lstStyle/>
                    <a:p>
                      <a:pPr marL="342900" lvl="0" indent="-342900">
                        <a:buFont typeface="Courier New" panose="02070309020205020404" pitchFamily="49" charset="0"/>
                        <a:buChar char="o"/>
                      </a:pPr>
                      <a:r>
                        <a:rPr lang="en-US" sz="3600" kern="1200" dirty="0">
                          <a:solidFill>
                            <a:schemeClr val="tx1"/>
                          </a:solidFill>
                          <a:effectLst/>
                          <a:latin typeface="+mn-lt"/>
                          <a:ea typeface="+mn-ea"/>
                          <a:cs typeface="+mn-cs"/>
                        </a:rPr>
                        <a:t>Use “signal” for asking person to “stop”</a:t>
                      </a:r>
                    </a:p>
                    <a:p>
                      <a:pPr marL="342900" indent="-342900">
                        <a:buFont typeface="Courier New" panose="02070309020205020404" pitchFamily="49" charset="0"/>
                        <a:buChar char="o"/>
                      </a:pPr>
                      <a:r>
                        <a:rPr lang="en-US" sz="3600" kern="1200" dirty="0">
                          <a:solidFill>
                            <a:schemeClr val="tx1"/>
                          </a:solidFill>
                          <a:effectLst/>
                          <a:latin typeface="+mn-lt"/>
                          <a:ea typeface="+mn-ea"/>
                          <a:cs typeface="+mn-cs"/>
                        </a:rPr>
                        <a:t>Teach others to ignore (turn away/look down) problem behavior</a:t>
                      </a:r>
                      <a:endParaRPr lang="en-US" sz="3600" dirty="0">
                        <a:solidFill>
                          <a:schemeClr val="tx1"/>
                        </a:solidFill>
                        <a:latin typeface="+mn-lt"/>
                      </a:endParaRPr>
                    </a:p>
                  </a:txBody>
                  <a:tcPr marL="91447" marR="91447" marT="45730" marB="45730"/>
                </a:tc>
                <a:tc>
                  <a:txBody>
                    <a:bodyPr/>
                    <a:lstStyle/>
                    <a:p>
                      <a:pPr marL="285750" indent="-285750">
                        <a:buFont typeface="Courier New" panose="02070309020205020404" pitchFamily="49" charset="0"/>
                        <a:buChar char="o"/>
                      </a:pPr>
                      <a:r>
                        <a:rPr lang="en-US" sz="3600" dirty="0">
                          <a:solidFill>
                            <a:schemeClr val="tx1"/>
                          </a:solidFill>
                          <a:latin typeface="+mn-lt"/>
                        </a:rPr>
                        <a:t>Encourage all students to work for “Friday</a:t>
                      </a:r>
                      <a:r>
                        <a:rPr lang="en-US" sz="3600" baseline="0" dirty="0">
                          <a:solidFill>
                            <a:schemeClr val="tx1"/>
                          </a:solidFill>
                          <a:latin typeface="+mn-lt"/>
                        </a:rPr>
                        <a:t> Five” making reward for problem behavior less likely</a:t>
                      </a:r>
                      <a:endParaRPr lang="en-US" sz="3600" dirty="0">
                        <a:solidFill>
                          <a:schemeClr val="tx1"/>
                        </a:solidFill>
                        <a:latin typeface="+mn-lt"/>
                      </a:endParaRPr>
                    </a:p>
                  </a:txBody>
                  <a:tcPr marL="91447" marR="91447" marT="45730" marB="45730"/>
                </a:tc>
                <a:extLst>
                  <a:ext uri="{0D108BD9-81ED-4DB2-BD59-A6C34878D82A}">
                    <a16:rowId xmlns:a16="http://schemas.microsoft.com/office/drawing/2014/main" val="10001"/>
                  </a:ext>
                </a:extLst>
              </a:tr>
            </a:tbl>
          </a:graphicData>
        </a:graphic>
      </p:graphicFrame>
      <p:pic>
        <p:nvPicPr>
          <p:cNvPr id="6" name="Picture 3"/>
          <p:cNvPicPr>
            <a:picLocks noChangeAspect="1" noChangeArrowheads="1"/>
          </p:cNvPicPr>
          <p:nvPr/>
        </p:nvPicPr>
        <p:blipFill>
          <a:blip r:embed="rId3" cstate="print"/>
          <a:srcRect/>
          <a:stretch>
            <a:fillRect/>
          </a:stretch>
        </p:blipFill>
        <p:spPr bwMode="auto">
          <a:xfrm>
            <a:off x="10397598" y="234892"/>
            <a:ext cx="1794402" cy="1575746"/>
          </a:xfrm>
          <a:prstGeom prst="rect">
            <a:avLst/>
          </a:prstGeom>
          <a:ln>
            <a:noFill/>
          </a:ln>
          <a:effectLst>
            <a:softEdge rad="112500"/>
          </a:effectLst>
        </p:spPr>
      </p:pic>
      <p:sp>
        <p:nvSpPr>
          <p:cNvPr id="4" name="Rectangle 3"/>
          <p:cNvSpPr/>
          <p:nvPr/>
        </p:nvSpPr>
        <p:spPr>
          <a:xfrm>
            <a:off x="6782462" y="831909"/>
            <a:ext cx="3848431" cy="978729"/>
          </a:xfrm>
          <a:prstGeom prst="rect">
            <a:avLst/>
          </a:prstGeom>
        </p:spPr>
        <p:txBody>
          <a:bodyPr wrap="square">
            <a:spAutoFit/>
          </a:bodyPr>
          <a:lstStyle/>
          <a:p>
            <a:pPr algn="ctr" eaLnBrk="1" hangingPunct="1">
              <a:lnSpc>
                <a:spcPct val="80000"/>
              </a:lnSpc>
              <a:defRPr/>
            </a:pPr>
            <a:r>
              <a:rPr lang="en-US" sz="2400" dirty="0"/>
              <a:t>How do we work to ensure that problem behavior is NOT being rewarded?</a:t>
            </a:r>
          </a:p>
        </p:txBody>
      </p:sp>
      <p:sp>
        <p:nvSpPr>
          <p:cNvPr id="8" name="Title 3"/>
          <p:cNvSpPr>
            <a:spLocks noGrp="1"/>
          </p:cNvSpPr>
          <p:nvPr>
            <p:ph type="title"/>
          </p:nvPr>
        </p:nvSpPr>
        <p:spPr>
          <a:xfrm>
            <a:off x="357810" y="459229"/>
            <a:ext cx="7432856" cy="1456267"/>
          </a:xfrm>
        </p:spPr>
        <p:txBody>
          <a:bodyPr>
            <a:noAutofit/>
          </a:bodyPr>
          <a:lstStyle/>
          <a:p>
            <a:r>
              <a:rPr lang="en-US" sz="9600" dirty="0">
                <a:ln>
                  <a:solidFill>
                    <a:schemeClr val="tx1"/>
                  </a:solidFill>
                </a:ln>
              </a:rPr>
              <a:t>EXTINGUISH</a:t>
            </a:r>
          </a:p>
        </p:txBody>
      </p:sp>
    </p:spTree>
    <p:extLst>
      <p:ext uri="{BB962C8B-B14F-4D97-AF65-F5344CB8AC3E}">
        <p14:creationId xmlns:p14="http://schemas.microsoft.com/office/powerpoint/2010/main" val="2689335497"/>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475447" y="1895985"/>
          <a:ext cx="11205122" cy="5547533"/>
        </p:xfrm>
        <a:graphic>
          <a:graphicData uri="http://schemas.openxmlformats.org/drawingml/2006/table">
            <a:tbl>
              <a:tblPr firstRow="1" bandRow="1">
                <a:tableStyleId>{5940675A-B579-460E-94D1-54222C63F5DA}</a:tableStyleId>
              </a:tblPr>
              <a:tblGrid>
                <a:gridCol w="5602561">
                  <a:extLst>
                    <a:ext uri="{9D8B030D-6E8A-4147-A177-3AD203B41FA5}">
                      <a16:colId xmlns:a16="http://schemas.microsoft.com/office/drawing/2014/main" val="20000"/>
                    </a:ext>
                  </a:extLst>
                </a:gridCol>
                <a:gridCol w="5602561">
                  <a:extLst>
                    <a:ext uri="{9D8B030D-6E8A-4147-A177-3AD203B41FA5}">
                      <a16:colId xmlns:a16="http://schemas.microsoft.com/office/drawing/2014/main" val="20001"/>
                    </a:ext>
                  </a:extLst>
                </a:gridCol>
              </a:tblGrid>
              <a:tr h="1066979">
                <a:tc>
                  <a:txBody>
                    <a:bodyPr/>
                    <a:lstStyle/>
                    <a:p>
                      <a:pPr algn="ctr"/>
                      <a:r>
                        <a:rPr lang="en-US" sz="3200" dirty="0">
                          <a:solidFill>
                            <a:schemeClr val="bg1"/>
                          </a:solidFill>
                          <a:latin typeface="+mn-lt"/>
                        </a:rPr>
                        <a:t>Possible </a:t>
                      </a:r>
                    </a:p>
                    <a:p>
                      <a:pPr algn="ctr"/>
                      <a:r>
                        <a:rPr lang="en-US" sz="3200" dirty="0">
                          <a:solidFill>
                            <a:schemeClr val="bg1"/>
                          </a:solidFill>
                          <a:latin typeface="+mn-lt"/>
                        </a:rPr>
                        <a:t>Generic</a:t>
                      </a:r>
                      <a:r>
                        <a:rPr lang="en-US" sz="3200" baseline="0" dirty="0">
                          <a:solidFill>
                            <a:schemeClr val="bg1"/>
                          </a:solidFill>
                          <a:latin typeface="+mn-lt"/>
                        </a:rPr>
                        <a:t> Solutions</a:t>
                      </a:r>
                      <a:endParaRPr lang="en-US" sz="3200" dirty="0">
                        <a:solidFill>
                          <a:schemeClr val="bg1"/>
                        </a:solidFill>
                        <a:latin typeface="+mn-lt"/>
                      </a:endParaRPr>
                    </a:p>
                  </a:txBody>
                  <a:tcPr marL="91444" marR="91444" marT="45717" marB="45717">
                    <a:solidFill>
                      <a:schemeClr val="accent1"/>
                    </a:solidFill>
                  </a:tcPr>
                </a:tc>
                <a:tc>
                  <a:txBody>
                    <a:bodyPr/>
                    <a:lstStyle/>
                    <a:p>
                      <a:pPr algn="ctr"/>
                      <a:r>
                        <a:rPr lang="en-US" sz="3200" baseline="0" dirty="0">
                          <a:solidFill>
                            <a:schemeClr val="bg1"/>
                          </a:solidFill>
                          <a:latin typeface="+mn-lt"/>
                        </a:rPr>
                        <a:t>Disruption in </a:t>
                      </a:r>
                    </a:p>
                    <a:p>
                      <a:pPr algn="ctr"/>
                      <a:r>
                        <a:rPr lang="en-US" sz="3200" baseline="0" dirty="0">
                          <a:solidFill>
                            <a:schemeClr val="bg1"/>
                          </a:solidFill>
                          <a:latin typeface="+mn-lt"/>
                        </a:rPr>
                        <a:t>hall and cafeteria</a:t>
                      </a:r>
                      <a:endParaRPr lang="en-US" sz="3200" dirty="0">
                        <a:solidFill>
                          <a:schemeClr val="bg1"/>
                        </a:solidFill>
                        <a:latin typeface="+mn-lt"/>
                      </a:endParaRPr>
                    </a:p>
                  </a:txBody>
                  <a:tcPr marL="91444" marR="91444" marT="45717" marB="45717">
                    <a:solidFill>
                      <a:schemeClr val="accent1"/>
                    </a:solidFill>
                  </a:tcPr>
                </a:tc>
                <a:extLst>
                  <a:ext uri="{0D108BD9-81ED-4DB2-BD59-A6C34878D82A}">
                    <a16:rowId xmlns:a16="http://schemas.microsoft.com/office/drawing/2014/main" val="10000"/>
                  </a:ext>
                </a:extLst>
              </a:tr>
              <a:tr h="2530296">
                <a:tc>
                  <a:txBody>
                    <a:bodyPr/>
                    <a:lstStyle/>
                    <a:p>
                      <a:pPr marL="285750" lvl="0" indent="-285750">
                        <a:buFont typeface="Courier New" panose="02070309020205020404" pitchFamily="49" charset="0"/>
                        <a:buChar char="o"/>
                      </a:pPr>
                      <a:r>
                        <a:rPr lang="en-US" sz="3600" kern="1200" dirty="0">
                          <a:solidFill>
                            <a:schemeClr val="tx1"/>
                          </a:solidFill>
                          <a:effectLst/>
                          <a:latin typeface="+mn-lt"/>
                          <a:ea typeface="+mn-ea"/>
                          <a:cs typeface="+mn-cs"/>
                        </a:rPr>
                        <a:t>Intervene early by using a neutral, respectful tone of voice</a:t>
                      </a:r>
                    </a:p>
                    <a:p>
                      <a:pPr marL="285750" lvl="0" indent="-285750">
                        <a:buFont typeface="Courier New" panose="02070309020205020404" pitchFamily="49" charset="0"/>
                        <a:buChar char="o"/>
                      </a:pPr>
                      <a:r>
                        <a:rPr lang="en-US" sz="3600" kern="1200" dirty="0">
                          <a:solidFill>
                            <a:schemeClr val="tx1"/>
                          </a:solidFill>
                          <a:effectLst/>
                          <a:latin typeface="+mn-lt"/>
                          <a:ea typeface="+mn-ea"/>
                          <a:cs typeface="+mn-cs"/>
                        </a:rPr>
                        <a:t>Label inappropriate behavior followed by what to do</a:t>
                      </a:r>
                    </a:p>
                    <a:p>
                      <a:pPr marL="285750" indent="-285750">
                        <a:buFont typeface="Courier New" panose="02070309020205020404" pitchFamily="49" charset="0"/>
                        <a:buChar char="o"/>
                      </a:pPr>
                      <a:r>
                        <a:rPr lang="en-US" sz="3600" kern="1200" dirty="0">
                          <a:solidFill>
                            <a:schemeClr val="tx1"/>
                          </a:solidFill>
                          <a:effectLst/>
                          <a:latin typeface="+mn-lt"/>
                          <a:ea typeface="+mn-ea"/>
                          <a:cs typeface="+mn-cs"/>
                        </a:rPr>
                        <a:t>Follow SW discipline procedures</a:t>
                      </a:r>
                      <a:endParaRPr lang="en-US" sz="3600" dirty="0">
                        <a:solidFill>
                          <a:schemeClr val="tx1"/>
                        </a:solidFill>
                        <a:latin typeface="+mn-lt"/>
                      </a:endParaRPr>
                    </a:p>
                  </a:txBody>
                  <a:tcPr marL="91444" marR="91444" marT="45717" marB="45717"/>
                </a:tc>
                <a:tc>
                  <a:txBody>
                    <a:bodyPr/>
                    <a:lstStyle/>
                    <a:p>
                      <a:pPr marL="285750" indent="-285750">
                        <a:buFont typeface="Courier New" panose="02070309020205020404" pitchFamily="49" charset="0"/>
                        <a:buChar char="o"/>
                      </a:pPr>
                      <a:r>
                        <a:rPr lang="en-US" sz="3600" b="0" dirty="0">
                          <a:solidFill>
                            <a:schemeClr val="tx1"/>
                          </a:solidFill>
                          <a:latin typeface="+mn-lt"/>
                        </a:rPr>
                        <a:t>Active Supervision</a:t>
                      </a:r>
                    </a:p>
                    <a:p>
                      <a:pPr marL="285750" indent="-285750">
                        <a:buFont typeface="Courier New" panose="02070309020205020404" pitchFamily="49" charset="0"/>
                        <a:buChar char="o"/>
                      </a:pPr>
                      <a:r>
                        <a:rPr lang="en-US" sz="3600" b="0" kern="1200" dirty="0">
                          <a:solidFill>
                            <a:schemeClr val="tx1"/>
                          </a:solidFill>
                          <a:effectLst/>
                          <a:latin typeface="+mn-lt"/>
                          <a:ea typeface="+mn-ea"/>
                          <a:cs typeface="+mn-cs"/>
                        </a:rPr>
                        <a:t>SW Response Continuum:</a:t>
                      </a:r>
                    </a:p>
                    <a:p>
                      <a:pPr lvl="0"/>
                      <a:r>
                        <a:rPr lang="en-US" sz="3600" b="0" kern="1200" dirty="0">
                          <a:solidFill>
                            <a:schemeClr val="tx1"/>
                          </a:solidFill>
                          <a:effectLst/>
                          <a:latin typeface="+mn-lt"/>
                          <a:ea typeface="+mn-ea"/>
                          <a:cs typeface="+mn-cs"/>
                        </a:rPr>
                        <a:t>           Prompt</a:t>
                      </a:r>
                    </a:p>
                    <a:p>
                      <a:pPr lvl="0"/>
                      <a:r>
                        <a:rPr lang="en-US" sz="3600" b="0" kern="1200" dirty="0">
                          <a:solidFill>
                            <a:schemeClr val="tx1"/>
                          </a:solidFill>
                          <a:effectLst/>
                          <a:latin typeface="+mn-lt"/>
                          <a:ea typeface="+mn-ea"/>
                          <a:cs typeface="+mn-cs"/>
                        </a:rPr>
                        <a:t>           Redirect</a:t>
                      </a:r>
                    </a:p>
                    <a:p>
                      <a:pPr lvl="0"/>
                      <a:r>
                        <a:rPr lang="en-US" sz="3600" b="0" kern="1200" dirty="0">
                          <a:solidFill>
                            <a:schemeClr val="tx1"/>
                          </a:solidFill>
                          <a:effectLst/>
                          <a:latin typeface="+mn-lt"/>
                          <a:ea typeface="+mn-ea"/>
                          <a:cs typeface="+mn-cs"/>
                        </a:rPr>
                        <a:t>           Re-teach</a:t>
                      </a:r>
                    </a:p>
                    <a:p>
                      <a:pPr lvl="0"/>
                      <a:r>
                        <a:rPr lang="en-US" sz="3600" b="0" kern="1200" dirty="0">
                          <a:solidFill>
                            <a:schemeClr val="tx1"/>
                          </a:solidFill>
                          <a:effectLst/>
                          <a:latin typeface="+mn-lt"/>
                          <a:ea typeface="+mn-ea"/>
                          <a:cs typeface="+mn-cs"/>
                        </a:rPr>
                        <a:t>           Provide choice </a:t>
                      </a:r>
                    </a:p>
                    <a:p>
                      <a:pPr lvl="0"/>
                      <a:r>
                        <a:rPr lang="en-US" sz="3600" b="0" kern="1200" dirty="0">
                          <a:solidFill>
                            <a:schemeClr val="tx1"/>
                          </a:solidFill>
                          <a:effectLst/>
                          <a:latin typeface="+mn-lt"/>
                          <a:ea typeface="+mn-ea"/>
                          <a:cs typeface="+mn-cs"/>
                        </a:rPr>
                        <a:t>           Conferences</a:t>
                      </a:r>
                    </a:p>
                    <a:p>
                      <a:pPr marL="0" indent="0">
                        <a:buFont typeface="Courier New" panose="02070309020205020404" pitchFamily="49" charset="0"/>
                        <a:buNone/>
                      </a:pPr>
                      <a:endParaRPr lang="en-US" sz="3600" dirty="0">
                        <a:solidFill>
                          <a:schemeClr val="tx1"/>
                        </a:solidFill>
                        <a:latin typeface="+mn-lt"/>
                      </a:endParaRPr>
                    </a:p>
                  </a:txBody>
                  <a:tcPr marL="91444" marR="91444" marT="45717" marB="45717"/>
                </a:tc>
                <a:extLst>
                  <a:ext uri="{0D108BD9-81ED-4DB2-BD59-A6C34878D82A}">
                    <a16:rowId xmlns:a16="http://schemas.microsoft.com/office/drawing/2014/main" val="10001"/>
                  </a:ext>
                </a:extLst>
              </a:tr>
            </a:tbl>
          </a:graphicData>
        </a:graphic>
      </p:graphicFrame>
      <p:sp>
        <p:nvSpPr>
          <p:cNvPr id="8" name="Title 1"/>
          <p:cNvSpPr txBox="1">
            <a:spLocks/>
          </p:cNvSpPr>
          <p:nvPr/>
        </p:nvSpPr>
        <p:spPr bwMode="auto">
          <a:xfrm>
            <a:off x="2279650" y="1158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34" charset="0"/>
                <a:cs typeface="Arial" charset="0"/>
              </a:defRPr>
            </a:lvl2pPr>
            <a:lvl3pPr algn="ctr" rtl="0" eaLnBrk="0" fontAlgn="base" hangingPunct="0">
              <a:spcBef>
                <a:spcPct val="0"/>
              </a:spcBef>
              <a:spcAft>
                <a:spcPct val="0"/>
              </a:spcAft>
              <a:defRPr sz="4400">
                <a:solidFill>
                  <a:schemeClr val="tx2"/>
                </a:solidFill>
                <a:latin typeface="Century Gothic" pitchFamily="34" charset="0"/>
                <a:cs typeface="Arial" charset="0"/>
              </a:defRPr>
            </a:lvl3pPr>
            <a:lvl4pPr algn="ctr" rtl="0" eaLnBrk="0" fontAlgn="base" hangingPunct="0">
              <a:spcBef>
                <a:spcPct val="0"/>
              </a:spcBef>
              <a:spcAft>
                <a:spcPct val="0"/>
              </a:spcAft>
              <a:defRPr sz="4400">
                <a:solidFill>
                  <a:schemeClr val="tx2"/>
                </a:solidFill>
                <a:latin typeface="Century Gothic" pitchFamily="34" charset="0"/>
                <a:cs typeface="Arial" charset="0"/>
              </a:defRPr>
            </a:lvl4pPr>
            <a:lvl5pPr algn="ctr" rtl="0" eaLnBrk="0" fontAlgn="base" hangingPunct="0">
              <a:spcBef>
                <a:spcPct val="0"/>
              </a:spcBef>
              <a:spcAft>
                <a:spcPct val="0"/>
              </a:spcAft>
              <a:defRPr sz="4400">
                <a:solidFill>
                  <a:schemeClr val="tx2"/>
                </a:solidFill>
                <a:latin typeface="Century Gothic" pitchFamily="34"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endParaRPr lang="en-US" kern="0" dirty="0"/>
          </a:p>
        </p:txBody>
      </p:sp>
      <p:sp>
        <p:nvSpPr>
          <p:cNvPr id="4" name="Rectangle 3"/>
          <p:cNvSpPr/>
          <p:nvPr/>
        </p:nvSpPr>
        <p:spPr>
          <a:xfrm>
            <a:off x="5662567" y="412144"/>
            <a:ext cx="6053986" cy="1569660"/>
          </a:xfrm>
          <a:prstGeom prst="rect">
            <a:avLst/>
          </a:prstGeom>
        </p:spPr>
        <p:txBody>
          <a:bodyPr wrap="square">
            <a:spAutoFit/>
          </a:bodyPr>
          <a:lstStyle/>
          <a:p>
            <a:pPr algn="ctr" eaLnBrk="1" hangingPunct="1">
              <a:lnSpc>
                <a:spcPct val="80000"/>
              </a:lnSpc>
              <a:defRPr/>
            </a:pPr>
            <a:r>
              <a:rPr lang="en-US" sz="2400" dirty="0">
                <a:solidFill>
                  <a:sysClr val="windowText" lastClr="000000"/>
                </a:solidFill>
              </a:rPr>
              <a:t>What are efficient, consistent consequences for problem behavior?</a:t>
            </a:r>
          </a:p>
          <a:p>
            <a:pPr algn="ctr" eaLnBrk="1" hangingPunct="1">
              <a:lnSpc>
                <a:spcPct val="80000"/>
              </a:lnSpc>
              <a:defRPr/>
            </a:pPr>
            <a:r>
              <a:rPr lang="en-US" sz="2400" dirty="0">
                <a:solidFill>
                  <a:sysClr val="windowText" lastClr="000000"/>
                </a:solidFill>
              </a:rPr>
              <a:t>What are practices which support responding to problem behaviors that will reduce the likelihood of escalation?</a:t>
            </a:r>
          </a:p>
        </p:txBody>
      </p:sp>
      <p:pic>
        <p:nvPicPr>
          <p:cNvPr id="512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8856" y="1908549"/>
            <a:ext cx="191078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p:cNvSpPr>
            <a:spLocks noGrp="1"/>
          </p:cNvSpPr>
          <p:nvPr>
            <p:ph type="title"/>
          </p:nvPr>
        </p:nvSpPr>
        <p:spPr>
          <a:xfrm>
            <a:off x="504278" y="468841"/>
            <a:ext cx="6824608" cy="1456267"/>
          </a:xfrm>
        </p:spPr>
        <p:txBody>
          <a:bodyPr>
            <a:noAutofit/>
          </a:bodyPr>
          <a:lstStyle/>
          <a:p>
            <a:r>
              <a:rPr lang="en-US" sz="9600" dirty="0">
                <a:ln>
                  <a:solidFill>
                    <a:schemeClr val="tx1"/>
                  </a:solidFill>
                </a:ln>
              </a:rPr>
              <a:t>CORRECT</a:t>
            </a:r>
          </a:p>
        </p:txBody>
      </p:sp>
    </p:spTree>
    <p:extLst>
      <p:ext uri="{BB962C8B-B14F-4D97-AF65-F5344CB8AC3E}">
        <p14:creationId xmlns:p14="http://schemas.microsoft.com/office/powerpoint/2010/main" val="312281724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15468410"/>
              </p:ext>
            </p:extLst>
          </p:nvPr>
        </p:nvGraphicFramePr>
        <p:xfrm>
          <a:off x="419449" y="1827997"/>
          <a:ext cx="11308360" cy="3574072"/>
        </p:xfrm>
        <a:graphic>
          <a:graphicData uri="http://schemas.openxmlformats.org/drawingml/2006/table">
            <a:tbl>
              <a:tblPr firstRow="1" bandRow="1">
                <a:tableStyleId>{5940675A-B579-460E-94D1-54222C63F5DA}</a:tableStyleId>
              </a:tblPr>
              <a:tblGrid>
                <a:gridCol w="5654180">
                  <a:extLst>
                    <a:ext uri="{9D8B030D-6E8A-4147-A177-3AD203B41FA5}">
                      <a16:colId xmlns:a16="http://schemas.microsoft.com/office/drawing/2014/main" val="20000"/>
                    </a:ext>
                  </a:extLst>
                </a:gridCol>
                <a:gridCol w="5654180">
                  <a:extLst>
                    <a:ext uri="{9D8B030D-6E8A-4147-A177-3AD203B41FA5}">
                      <a16:colId xmlns:a16="http://schemas.microsoft.com/office/drawing/2014/main" val="20001"/>
                    </a:ext>
                  </a:extLst>
                </a:gridCol>
              </a:tblGrid>
              <a:tr h="739472">
                <a:tc>
                  <a:txBody>
                    <a:bodyPr/>
                    <a:lstStyle/>
                    <a:p>
                      <a:pPr algn="ctr"/>
                      <a:r>
                        <a:rPr lang="en-US" sz="3200" dirty="0">
                          <a:solidFill>
                            <a:schemeClr val="bg1"/>
                          </a:solidFill>
                          <a:latin typeface="+mn-lt"/>
                        </a:rPr>
                        <a:t>Possible Generic</a:t>
                      </a:r>
                      <a:r>
                        <a:rPr lang="en-US" sz="3200" baseline="0" dirty="0">
                          <a:solidFill>
                            <a:schemeClr val="bg1"/>
                          </a:solidFill>
                          <a:latin typeface="+mn-lt"/>
                        </a:rPr>
                        <a:t> Solutions</a:t>
                      </a:r>
                      <a:endParaRPr lang="en-US" sz="3200" dirty="0">
                        <a:solidFill>
                          <a:schemeClr val="bg1"/>
                        </a:solidFill>
                        <a:latin typeface="+mn-lt"/>
                      </a:endParaRPr>
                    </a:p>
                  </a:txBody>
                  <a:tcPr marL="91444" marR="91444" marT="45700" marB="45700">
                    <a:solidFill>
                      <a:schemeClr val="accent1"/>
                    </a:solidFill>
                  </a:tcPr>
                </a:tc>
                <a:tc>
                  <a:txBody>
                    <a:bodyPr/>
                    <a:lstStyle/>
                    <a:p>
                      <a:pPr algn="ctr"/>
                      <a:r>
                        <a:rPr lang="en-US" sz="3200" baseline="0" dirty="0">
                          <a:solidFill>
                            <a:schemeClr val="bg1"/>
                          </a:solidFill>
                          <a:latin typeface="+mn-lt"/>
                        </a:rPr>
                        <a:t>Disruption in hall and cafeteria</a:t>
                      </a:r>
                      <a:endParaRPr lang="en-US" sz="3200" dirty="0">
                        <a:solidFill>
                          <a:schemeClr val="bg1"/>
                        </a:solidFill>
                        <a:latin typeface="+mn-lt"/>
                      </a:endParaRPr>
                    </a:p>
                  </a:txBody>
                  <a:tcPr marL="91444" marR="91444" marT="45700" marB="45700">
                    <a:solidFill>
                      <a:schemeClr val="accent1"/>
                    </a:solidFill>
                  </a:tcPr>
                </a:tc>
                <a:extLst>
                  <a:ext uri="{0D108BD9-81ED-4DB2-BD59-A6C34878D82A}">
                    <a16:rowId xmlns:a16="http://schemas.microsoft.com/office/drawing/2014/main" val="10000"/>
                  </a:ext>
                </a:extLst>
              </a:tr>
              <a:tr h="2750303">
                <a:tc>
                  <a:txBody>
                    <a:bodyPr/>
                    <a:lstStyle/>
                    <a:p>
                      <a:pPr marL="285750" lvl="0" indent="-285750">
                        <a:buFont typeface="Courier New" panose="02070309020205020404" pitchFamily="49" charset="0"/>
                        <a:buChar char="o"/>
                      </a:pPr>
                      <a:r>
                        <a:rPr lang="en-US" sz="3600" kern="1200" dirty="0">
                          <a:solidFill>
                            <a:schemeClr val="tx1"/>
                          </a:solidFill>
                          <a:effectLst/>
                          <a:latin typeface="+mn-lt"/>
                          <a:ea typeface="+mn-ea"/>
                          <a:cs typeface="+mn-cs"/>
                        </a:rPr>
                        <a:t>Separate student from others if he/she is unable to demonstrate self-control</a:t>
                      </a:r>
                    </a:p>
                    <a:p>
                      <a:pPr marL="285750" indent="-285750">
                        <a:buFont typeface="Courier New" panose="02070309020205020404" pitchFamily="49" charset="0"/>
                        <a:buChar char="o"/>
                      </a:pPr>
                      <a:r>
                        <a:rPr lang="en-US" sz="3600" kern="1200" dirty="0">
                          <a:solidFill>
                            <a:schemeClr val="tx1"/>
                          </a:solidFill>
                          <a:effectLst/>
                          <a:latin typeface="+mn-lt"/>
                          <a:ea typeface="+mn-ea"/>
                          <a:cs typeface="+mn-cs"/>
                        </a:rPr>
                        <a:t>Make sure adult supervision is available</a:t>
                      </a:r>
                      <a:endParaRPr lang="en-US" sz="3600" dirty="0">
                        <a:solidFill>
                          <a:schemeClr val="tx1"/>
                        </a:solidFill>
                        <a:latin typeface="+mn-lt"/>
                      </a:endParaRPr>
                    </a:p>
                  </a:txBody>
                  <a:tcPr marL="91444" marR="91444" marT="45700" marB="45700"/>
                </a:tc>
                <a:tc>
                  <a:txBody>
                    <a:bodyPr/>
                    <a:lstStyle/>
                    <a:p>
                      <a:pPr marL="0" indent="0">
                        <a:buFont typeface="Courier New" panose="02070309020205020404" pitchFamily="49" charset="0"/>
                        <a:buNone/>
                      </a:pPr>
                      <a:r>
                        <a:rPr lang="en-US" sz="3600" b="0" kern="1200" dirty="0">
                          <a:solidFill>
                            <a:schemeClr val="tx1"/>
                          </a:solidFill>
                          <a:effectLst/>
                          <a:latin typeface="+mn-lt"/>
                          <a:ea typeface="+mn-ea"/>
                          <a:cs typeface="+mn-cs"/>
                        </a:rPr>
                        <a:t>No additional safety concerns</a:t>
                      </a:r>
                    </a:p>
                    <a:p>
                      <a:pPr marL="285750" indent="-285750">
                        <a:buFont typeface="Courier New" panose="02070309020205020404" pitchFamily="49" charset="0"/>
                        <a:buChar char="o"/>
                      </a:pPr>
                      <a:endParaRPr lang="en-US" sz="3600" dirty="0">
                        <a:solidFill>
                          <a:schemeClr val="tx1"/>
                        </a:solidFill>
                        <a:latin typeface="+mn-lt"/>
                      </a:endParaRPr>
                    </a:p>
                    <a:p>
                      <a:pPr marL="285750" indent="-285750">
                        <a:buFont typeface="Courier New" panose="02070309020205020404" pitchFamily="49" charset="0"/>
                        <a:buChar char="o"/>
                      </a:pPr>
                      <a:endParaRPr lang="en-US" sz="3600" dirty="0">
                        <a:solidFill>
                          <a:schemeClr val="tx1"/>
                        </a:solidFill>
                        <a:latin typeface="+mn-lt"/>
                      </a:endParaRPr>
                    </a:p>
                  </a:txBody>
                  <a:tcPr marL="91444" marR="91444" marT="45700" marB="45700"/>
                </a:tc>
                <a:extLst>
                  <a:ext uri="{0D108BD9-81ED-4DB2-BD59-A6C34878D82A}">
                    <a16:rowId xmlns:a16="http://schemas.microsoft.com/office/drawing/2014/main" val="10001"/>
                  </a:ext>
                </a:extLst>
              </a:tr>
            </a:tbl>
          </a:graphicData>
        </a:graphic>
      </p:graphicFrame>
      <p:pic>
        <p:nvPicPr>
          <p:cNvPr id="532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51499" y="282601"/>
            <a:ext cx="1838056" cy="190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404635" y="1035838"/>
            <a:ext cx="6096000" cy="732508"/>
          </a:xfrm>
          <a:prstGeom prst="rect">
            <a:avLst/>
          </a:prstGeom>
        </p:spPr>
        <p:txBody>
          <a:bodyPr>
            <a:spAutoFit/>
          </a:bodyPr>
          <a:lstStyle/>
          <a:p>
            <a:pPr algn="ctr">
              <a:lnSpc>
                <a:spcPct val="80000"/>
              </a:lnSpc>
              <a:defRPr/>
            </a:pPr>
            <a:r>
              <a:rPr lang="en-US" sz="2400" dirty="0"/>
              <a:t>Do we need additional safety precautions?</a:t>
            </a:r>
          </a:p>
          <a:p>
            <a:pPr>
              <a:lnSpc>
                <a:spcPct val="80000"/>
              </a:lnSpc>
              <a:buFont typeface="Arial" panose="020B0604020202020204" pitchFamily="34" charset="0"/>
              <a:buChar char="•"/>
              <a:defRPr/>
            </a:pPr>
            <a:endParaRPr lang="en-US" sz="2800" dirty="0">
              <a:solidFill>
                <a:srgbClr val="003399"/>
              </a:solidFill>
            </a:endParaRPr>
          </a:p>
        </p:txBody>
      </p:sp>
      <p:sp>
        <p:nvSpPr>
          <p:cNvPr id="11" name="Title 3"/>
          <p:cNvSpPr>
            <a:spLocks noGrp="1"/>
          </p:cNvSpPr>
          <p:nvPr>
            <p:ph type="title"/>
          </p:nvPr>
        </p:nvSpPr>
        <p:spPr>
          <a:xfrm>
            <a:off x="542677" y="503238"/>
            <a:ext cx="6824608" cy="1456267"/>
          </a:xfrm>
        </p:spPr>
        <p:txBody>
          <a:bodyPr>
            <a:noAutofit/>
          </a:bodyPr>
          <a:lstStyle/>
          <a:p>
            <a:r>
              <a:rPr lang="en-US" sz="9600" dirty="0">
                <a:ln>
                  <a:solidFill>
                    <a:schemeClr val="tx1"/>
                  </a:solidFill>
                </a:ln>
              </a:rPr>
              <a:t>SAFETY</a:t>
            </a:r>
          </a:p>
        </p:txBody>
      </p:sp>
    </p:spTree>
    <p:extLst>
      <p:ext uri="{BB962C8B-B14F-4D97-AF65-F5344CB8AC3E}">
        <p14:creationId xmlns:p14="http://schemas.microsoft.com/office/powerpoint/2010/main" val="3406636961"/>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931" name="Group 75"/>
          <p:cNvGraphicFramePr>
            <a:graphicFrameLocks noGrp="1"/>
          </p:cNvGraphicFramePr>
          <p:nvPr>
            <p:ph type="tbl" idx="1"/>
            <p:extLst>
              <p:ext uri="{D42A27DB-BD31-4B8C-83A1-F6EECF244321}">
                <p14:modId xmlns:p14="http://schemas.microsoft.com/office/powerpoint/2010/main" val="4281310467"/>
              </p:ext>
            </p:extLst>
          </p:nvPr>
        </p:nvGraphicFramePr>
        <p:xfrm>
          <a:off x="469898" y="1937605"/>
          <a:ext cx="11191876" cy="5212116"/>
        </p:xfrm>
        <a:graphic>
          <a:graphicData uri="http://schemas.openxmlformats.org/drawingml/2006/table">
            <a:tbl>
              <a:tblPr>
                <a:tableStyleId>{E8B1032C-EA38-4F05-BA0D-38AFFFC7BED3}</a:tableStyleId>
              </a:tblPr>
              <a:tblGrid>
                <a:gridCol w="3264298">
                  <a:extLst>
                    <a:ext uri="{9D8B030D-6E8A-4147-A177-3AD203B41FA5}">
                      <a16:colId xmlns:a16="http://schemas.microsoft.com/office/drawing/2014/main" val="20000"/>
                    </a:ext>
                  </a:extLst>
                </a:gridCol>
                <a:gridCol w="7927578">
                  <a:extLst>
                    <a:ext uri="{9D8B030D-6E8A-4147-A177-3AD203B41FA5}">
                      <a16:colId xmlns:a16="http://schemas.microsoft.com/office/drawing/2014/main" val="20001"/>
                    </a:ext>
                  </a:extLst>
                </a:gridCol>
              </a:tblGrid>
              <a:tr h="8082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sz="4800" u="none" strike="noStrike" cap="none" normalizeH="0" baseline="0" dirty="0">
                          <a:ln>
                            <a:noFill/>
                          </a:ln>
                          <a:solidFill>
                            <a:schemeClr val="accent1"/>
                          </a:solidFill>
                          <a:effectLst/>
                        </a:rPr>
                        <a:t>Prevent</a:t>
                      </a:r>
                      <a:endParaRPr kumimoji="0" lang="en-US" sz="4800" b="1" i="0" u="none" strike="noStrike" cap="none" normalizeH="0" baseline="0" dirty="0">
                        <a:ln>
                          <a:noFill/>
                        </a:ln>
                        <a:solidFill>
                          <a:schemeClr val="accent1"/>
                        </a:solidFill>
                        <a:effectLst/>
                        <a:latin typeface="+mn-lt"/>
                      </a:endParaRPr>
                    </a:p>
                  </a:txBody>
                  <a:tcPr marT="45723" marB="45723"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sz="1600" b="0" i="0" u="none" strike="noStrike" cap="none" normalizeH="0" baseline="0" dirty="0">
                        <a:ln>
                          <a:noFill/>
                        </a:ln>
                        <a:solidFill>
                          <a:srgbClr val="0070C0"/>
                        </a:solidFill>
                        <a:effectLst/>
                        <a:latin typeface="+mn-lt"/>
                      </a:endParaRPr>
                    </a:p>
                  </a:txBody>
                  <a:tcPr marT="45723" marB="45723" horzOverflow="overflow">
                    <a:solidFill>
                      <a:schemeClr val="bg1"/>
                    </a:solidFill>
                  </a:tcPr>
                </a:tc>
                <a:extLst>
                  <a:ext uri="{0D108BD9-81ED-4DB2-BD59-A6C34878D82A}">
                    <a16:rowId xmlns:a16="http://schemas.microsoft.com/office/drawing/2014/main" val="10000"/>
                  </a:ext>
                </a:extLst>
              </a:tr>
              <a:tr h="8082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sz="4800" u="none" strike="noStrike" cap="none" normalizeH="0" baseline="0" dirty="0">
                          <a:ln>
                            <a:noFill/>
                          </a:ln>
                          <a:solidFill>
                            <a:schemeClr val="accent1"/>
                          </a:solidFill>
                          <a:effectLst/>
                        </a:rPr>
                        <a:t>Teach</a:t>
                      </a:r>
                      <a:endParaRPr kumimoji="0" lang="en-US" sz="4800" b="1" i="0" u="none" strike="noStrike" cap="none" normalizeH="0" baseline="0" dirty="0">
                        <a:ln>
                          <a:noFill/>
                        </a:ln>
                        <a:solidFill>
                          <a:schemeClr val="accent1"/>
                        </a:solidFill>
                        <a:effectLst/>
                        <a:latin typeface="+mn-lt"/>
                      </a:endParaRPr>
                    </a:p>
                  </a:txBody>
                  <a:tcPr marT="45723" marB="45723"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sz="1600" b="0" i="0" u="none" strike="noStrike" cap="none" normalizeH="0" baseline="0" dirty="0">
                        <a:ln>
                          <a:noFill/>
                        </a:ln>
                        <a:solidFill>
                          <a:srgbClr val="0070C0"/>
                        </a:solidFill>
                        <a:effectLst/>
                        <a:latin typeface="+mn-lt"/>
                      </a:endParaRPr>
                    </a:p>
                  </a:txBody>
                  <a:tcPr marT="45723" marB="45723" horzOverflow="overflow">
                    <a:solidFill>
                      <a:schemeClr val="bg1"/>
                    </a:solidFill>
                  </a:tcPr>
                </a:tc>
                <a:extLst>
                  <a:ext uri="{0D108BD9-81ED-4DB2-BD59-A6C34878D82A}">
                    <a16:rowId xmlns:a16="http://schemas.microsoft.com/office/drawing/2014/main" val="10001"/>
                  </a:ext>
                </a:extLst>
              </a:tr>
              <a:tr h="8082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sz="4800" u="none" strike="noStrike" cap="none" normalizeH="0" baseline="0" dirty="0">
                          <a:ln>
                            <a:noFill/>
                          </a:ln>
                          <a:solidFill>
                            <a:schemeClr val="accent1"/>
                          </a:solidFill>
                          <a:effectLst/>
                        </a:rPr>
                        <a:t>Reinforce</a:t>
                      </a:r>
                      <a:endParaRPr kumimoji="0" lang="en-US" sz="4800" b="1" i="0" u="none" strike="noStrike" cap="none" normalizeH="0" baseline="0" dirty="0">
                        <a:ln>
                          <a:noFill/>
                        </a:ln>
                        <a:solidFill>
                          <a:schemeClr val="accent1"/>
                        </a:solidFill>
                        <a:effectLst/>
                        <a:latin typeface="+mn-lt"/>
                      </a:endParaRPr>
                    </a:p>
                  </a:txBody>
                  <a:tcPr marT="45723" marB="45723"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sz="1600" b="0" i="0" u="none" strike="noStrike" cap="none" normalizeH="0" baseline="0" dirty="0">
                        <a:ln>
                          <a:noFill/>
                        </a:ln>
                        <a:solidFill>
                          <a:srgbClr val="0070C0"/>
                        </a:solidFill>
                        <a:effectLst/>
                        <a:latin typeface="+mn-lt"/>
                      </a:endParaRPr>
                    </a:p>
                  </a:txBody>
                  <a:tcPr marT="45723" marB="45723" horzOverflow="overflow">
                    <a:solidFill>
                      <a:schemeClr val="bg1"/>
                    </a:solidFill>
                  </a:tcPr>
                </a:tc>
                <a:extLst>
                  <a:ext uri="{0D108BD9-81ED-4DB2-BD59-A6C34878D82A}">
                    <a16:rowId xmlns:a16="http://schemas.microsoft.com/office/drawing/2014/main" val="10002"/>
                  </a:ext>
                </a:extLst>
              </a:tr>
              <a:tr h="8082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sz="4800" u="none" strike="noStrike" cap="none" normalizeH="0" baseline="0" dirty="0">
                          <a:ln>
                            <a:noFill/>
                          </a:ln>
                          <a:solidFill>
                            <a:schemeClr val="accent1"/>
                          </a:solidFill>
                          <a:effectLst/>
                        </a:rPr>
                        <a:t>Extinguish</a:t>
                      </a:r>
                      <a:endParaRPr kumimoji="0" lang="en-US" sz="4800" b="1" i="0" u="none" strike="noStrike" cap="none" normalizeH="0" baseline="0" dirty="0">
                        <a:ln>
                          <a:noFill/>
                        </a:ln>
                        <a:solidFill>
                          <a:schemeClr val="accent1"/>
                        </a:solidFill>
                        <a:effectLst/>
                        <a:latin typeface="+mn-lt"/>
                      </a:endParaRPr>
                    </a:p>
                  </a:txBody>
                  <a:tcPr marT="45723" marB="45723"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sz="1600" b="0" i="0" u="none" strike="noStrike" cap="none" normalizeH="0" baseline="0" dirty="0">
                        <a:ln>
                          <a:noFill/>
                        </a:ln>
                        <a:solidFill>
                          <a:srgbClr val="0070C0"/>
                        </a:solidFill>
                        <a:effectLst/>
                        <a:latin typeface="+mn-lt"/>
                      </a:endParaRPr>
                    </a:p>
                  </a:txBody>
                  <a:tcPr marT="45723" marB="45723" horzOverflow="overflow">
                    <a:solidFill>
                      <a:schemeClr val="bg1"/>
                    </a:solidFill>
                  </a:tcPr>
                </a:tc>
                <a:extLst>
                  <a:ext uri="{0D108BD9-81ED-4DB2-BD59-A6C34878D82A}">
                    <a16:rowId xmlns:a16="http://schemas.microsoft.com/office/drawing/2014/main" val="10003"/>
                  </a:ext>
                </a:extLst>
              </a:tr>
              <a:tr h="8082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sz="4800" u="none" strike="noStrike" cap="none" normalizeH="0" baseline="0" dirty="0">
                          <a:ln>
                            <a:noFill/>
                          </a:ln>
                          <a:solidFill>
                            <a:schemeClr val="accent1"/>
                          </a:solidFill>
                          <a:effectLst/>
                        </a:rPr>
                        <a:t>Correct</a:t>
                      </a:r>
                      <a:endParaRPr kumimoji="0" lang="en-US" sz="4800" b="1" i="0" u="none" strike="noStrike" cap="none" normalizeH="0" baseline="0" dirty="0">
                        <a:ln>
                          <a:noFill/>
                        </a:ln>
                        <a:solidFill>
                          <a:schemeClr val="accent1"/>
                        </a:solidFill>
                        <a:effectLst/>
                        <a:latin typeface="+mn-lt"/>
                      </a:endParaRPr>
                    </a:p>
                  </a:txBody>
                  <a:tcPr marT="45723" marB="45723"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sz="1600" b="0" i="0" u="none" strike="noStrike" cap="none" normalizeH="0" baseline="0" dirty="0">
                        <a:ln>
                          <a:noFill/>
                        </a:ln>
                        <a:solidFill>
                          <a:srgbClr val="0070C0"/>
                        </a:solidFill>
                        <a:effectLst/>
                        <a:latin typeface="+mn-lt"/>
                      </a:endParaRPr>
                    </a:p>
                  </a:txBody>
                  <a:tcPr marT="45723" marB="45723" horzOverflow="overflow">
                    <a:solidFill>
                      <a:schemeClr val="bg1"/>
                    </a:solidFill>
                  </a:tcPr>
                </a:tc>
                <a:extLst>
                  <a:ext uri="{0D108BD9-81ED-4DB2-BD59-A6C34878D82A}">
                    <a16:rowId xmlns:a16="http://schemas.microsoft.com/office/drawing/2014/main" val="10004"/>
                  </a:ext>
                </a:extLst>
              </a:tr>
              <a:tr h="80823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u="none" strike="noStrike" cap="none" normalizeH="0" baseline="0" dirty="0">
                          <a:ln>
                            <a:noFill/>
                          </a:ln>
                          <a:solidFill>
                            <a:schemeClr val="accent1"/>
                          </a:solidFill>
                          <a:effectLst/>
                        </a:rPr>
                        <a:t>Safety</a:t>
                      </a:r>
                      <a:endParaRPr kumimoji="0" lang="en-US" sz="4800" b="1" i="0" u="none" strike="noStrike" cap="none" normalizeH="0" baseline="0" dirty="0">
                        <a:ln>
                          <a:noFill/>
                        </a:ln>
                        <a:solidFill>
                          <a:schemeClr val="accent1"/>
                        </a:solidFill>
                        <a:effectLst/>
                        <a:latin typeface="+mn-lt"/>
                      </a:endParaRPr>
                    </a:p>
                    <a:p>
                      <a:endParaRPr lang="en-US" dirty="0"/>
                    </a:p>
                  </a:txBody>
                  <a:tcPr marT="45723" marB="45723"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sz="1600" b="0" i="0" u="none" strike="noStrike" cap="none" normalizeH="0" baseline="0" dirty="0">
                        <a:ln>
                          <a:noFill/>
                        </a:ln>
                        <a:solidFill>
                          <a:srgbClr val="0070C0"/>
                        </a:solidFill>
                        <a:effectLst/>
                        <a:latin typeface="+mn-lt"/>
                      </a:endParaRPr>
                    </a:p>
                  </a:txBody>
                  <a:tcPr marT="45723" marB="45723" horzOverflow="overflow">
                    <a:solidFill>
                      <a:schemeClr val="bg1"/>
                    </a:solidFill>
                  </a:tcPr>
                </a:tc>
                <a:extLst>
                  <a:ext uri="{0D108BD9-81ED-4DB2-BD59-A6C34878D82A}">
                    <a16:rowId xmlns:a16="http://schemas.microsoft.com/office/drawing/2014/main" val="10005"/>
                  </a:ext>
                </a:extLst>
              </a:tr>
            </a:tbl>
          </a:graphicData>
        </a:graphic>
      </p:graphicFrame>
      <p:sp>
        <p:nvSpPr>
          <p:cNvPr id="195613" name="Text Box 38"/>
          <p:cNvSpPr txBox="1">
            <a:spLocks noChangeArrowheads="1"/>
          </p:cNvSpPr>
          <p:nvPr/>
        </p:nvSpPr>
        <p:spPr bwMode="auto">
          <a:xfrm>
            <a:off x="469899" y="631727"/>
            <a:ext cx="11191875" cy="1231106"/>
          </a:xfrm>
          <a:prstGeom prst="rect">
            <a:avLst/>
          </a:prstGeom>
          <a:solidFill>
            <a:schemeClr val="bg1"/>
          </a:solidFill>
          <a:ln w="57150" cmpd="thinThick">
            <a:solidFill>
              <a:schemeClr val="accent2">
                <a:lumMod val="50000"/>
              </a:schemeClr>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en-US" b="1" dirty="0">
                <a:solidFill>
                  <a:schemeClr val="tx1"/>
                </a:solidFill>
              </a:rPr>
              <a:t>Precise Behavior Problem Statement</a:t>
            </a:r>
          </a:p>
          <a:p>
            <a:pPr marL="0" lvl="1">
              <a:spcBef>
                <a:spcPct val="50000"/>
              </a:spcBef>
              <a:defRPr/>
            </a:pPr>
            <a:r>
              <a:rPr lang="en-US" sz="1600" dirty="0">
                <a:solidFill>
                  <a:schemeClr val="tx1"/>
                </a:solidFill>
                <a:latin typeface="Century Gothic" panose="020B0502020202020204" pitchFamily="34" charset="0"/>
                <a:cs typeface="Times New Roman"/>
              </a:rPr>
              <a:t>Many 3</a:t>
            </a:r>
            <a:r>
              <a:rPr lang="en-US" sz="1600" baseline="30000" dirty="0">
                <a:solidFill>
                  <a:schemeClr val="tx1"/>
                </a:solidFill>
                <a:latin typeface="Century Gothic" panose="020B0502020202020204" pitchFamily="34" charset="0"/>
                <a:cs typeface="Times New Roman"/>
              </a:rPr>
              <a:t>rd</a:t>
            </a:r>
            <a:r>
              <a:rPr lang="en-US" sz="1600" dirty="0">
                <a:solidFill>
                  <a:schemeClr val="tx1"/>
                </a:solidFill>
                <a:latin typeface="Century Gothic" panose="020B0502020202020204" pitchFamily="34" charset="0"/>
                <a:cs typeface="Times New Roman"/>
              </a:rPr>
              <a:t> and 4</a:t>
            </a:r>
            <a:r>
              <a:rPr lang="en-US" sz="1600" baseline="30000" dirty="0">
                <a:solidFill>
                  <a:schemeClr val="tx1"/>
                </a:solidFill>
                <a:latin typeface="Century Gothic" panose="020B0502020202020204" pitchFamily="34" charset="0"/>
                <a:cs typeface="Times New Roman"/>
              </a:rPr>
              <a:t>th</a:t>
            </a:r>
            <a:r>
              <a:rPr lang="en-US" sz="1600" dirty="0">
                <a:solidFill>
                  <a:schemeClr val="tx1"/>
                </a:solidFill>
                <a:latin typeface="Century Gothic" panose="020B0502020202020204" pitchFamily="34" charset="0"/>
                <a:cs typeface="Times New Roman"/>
              </a:rPr>
              <a:t> graders </a:t>
            </a:r>
            <a:r>
              <a:rPr lang="en-US" sz="1600" b="1" i="1" dirty="0">
                <a:solidFill>
                  <a:schemeClr val="tx1"/>
                </a:solidFill>
                <a:latin typeface="Century Gothic" panose="020B0502020202020204" pitchFamily="34" charset="0"/>
                <a:cs typeface="Times New Roman"/>
              </a:rPr>
              <a:t>(who</a:t>
            </a:r>
            <a:r>
              <a:rPr lang="en-US" sz="1600" i="1" dirty="0">
                <a:solidFill>
                  <a:schemeClr val="tx1"/>
                </a:solidFill>
                <a:latin typeface="Century Gothic" panose="020B0502020202020204" pitchFamily="34" charset="0"/>
                <a:cs typeface="Times New Roman"/>
              </a:rPr>
              <a:t>) </a:t>
            </a:r>
            <a:r>
              <a:rPr lang="en-US" sz="1600" dirty="0">
                <a:solidFill>
                  <a:schemeClr val="tx1"/>
                </a:solidFill>
                <a:latin typeface="Century Gothic" panose="020B0502020202020204" pitchFamily="34" charset="0"/>
                <a:cs typeface="Times New Roman"/>
              </a:rPr>
              <a:t>are engaging in defiance </a:t>
            </a:r>
            <a:r>
              <a:rPr lang="en-US" sz="1600" b="1" i="1" dirty="0">
                <a:solidFill>
                  <a:schemeClr val="tx1"/>
                </a:solidFill>
                <a:latin typeface="Century Gothic" panose="020B0502020202020204" pitchFamily="34" charset="0"/>
                <a:cs typeface="Times New Roman"/>
              </a:rPr>
              <a:t>(what) </a:t>
            </a:r>
            <a:r>
              <a:rPr lang="en-US" sz="1600" dirty="0">
                <a:solidFill>
                  <a:schemeClr val="tx1"/>
                </a:solidFill>
                <a:latin typeface="Century Gothic" panose="020B0502020202020204" pitchFamily="34" charset="0"/>
                <a:cs typeface="Times New Roman"/>
              </a:rPr>
              <a:t>between 11:45 and 12:00, near the end of their 30-minute recess period </a:t>
            </a:r>
            <a:r>
              <a:rPr lang="en-US" sz="1600" b="1" i="1" dirty="0">
                <a:solidFill>
                  <a:schemeClr val="tx1"/>
                </a:solidFill>
                <a:latin typeface="Century Gothic" panose="020B0502020202020204" pitchFamily="34" charset="0"/>
                <a:cs typeface="Times New Roman"/>
              </a:rPr>
              <a:t>(when), </a:t>
            </a:r>
            <a:r>
              <a:rPr lang="en-US" sz="1600" dirty="0">
                <a:solidFill>
                  <a:schemeClr val="tx1"/>
                </a:solidFill>
                <a:latin typeface="Century Gothic" panose="020B0502020202020204" pitchFamily="34" charset="0"/>
                <a:cs typeface="Times New Roman"/>
              </a:rPr>
              <a:t>with most of these instances occurring on the playground and in class </a:t>
            </a:r>
            <a:r>
              <a:rPr lang="en-US" sz="1600" b="1" i="1" dirty="0">
                <a:solidFill>
                  <a:schemeClr val="tx1"/>
                </a:solidFill>
                <a:latin typeface="Century Gothic" panose="020B0502020202020204" pitchFamily="34" charset="0"/>
                <a:cs typeface="Times New Roman"/>
              </a:rPr>
              <a:t>(where), </a:t>
            </a:r>
            <a:r>
              <a:rPr lang="en-US" sz="1600" dirty="0">
                <a:solidFill>
                  <a:schemeClr val="tx1"/>
                </a:solidFill>
                <a:latin typeface="Century Gothic" panose="020B0502020202020204" pitchFamily="34" charset="0"/>
                <a:cs typeface="Times New Roman"/>
              </a:rPr>
              <a:t>because the students want to avoid the upcoming classroom instructional period </a:t>
            </a:r>
            <a:r>
              <a:rPr lang="en-US" sz="1600" b="1" i="1" dirty="0">
                <a:solidFill>
                  <a:schemeClr val="tx1"/>
                </a:solidFill>
                <a:latin typeface="Century Gothic" panose="020B0502020202020204" pitchFamily="34" charset="0"/>
                <a:cs typeface="Times New Roman"/>
              </a:rPr>
              <a:t>(why)</a:t>
            </a:r>
            <a:r>
              <a:rPr lang="en-US" sz="1600" dirty="0">
                <a:solidFill>
                  <a:schemeClr val="tx1"/>
                </a:solidFill>
                <a:latin typeface="Century Gothic" panose="020B0502020202020204" pitchFamily="34" charset="0"/>
                <a:cs typeface="Times New Roman"/>
              </a:rPr>
              <a:t>.</a:t>
            </a:r>
          </a:p>
        </p:txBody>
      </p:sp>
      <p:pic>
        <p:nvPicPr>
          <p:cNvPr id="6" name="Picture 5" descr="Image result for green flag">
            <a:extLst>
              <a:ext uri="{FF2B5EF4-FFF2-40B4-BE49-F238E27FC236}">
                <a16:creationId xmlns:a16="http://schemas.microsoft.com/office/drawing/2014/main" id="{2E42A6BC-8359-444C-9F7E-4F8EBFB56B7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974202" y="1247280"/>
            <a:ext cx="3217798" cy="2683277"/>
          </a:xfrm>
          <a:prstGeom prst="rect">
            <a:avLst/>
          </a:prstGeom>
          <a:noFill/>
          <a:ln>
            <a:noFill/>
          </a:ln>
        </p:spPr>
      </p:pic>
      <p:sp>
        <p:nvSpPr>
          <p:cNvPr id="7" name="Rectangle 6">
            <a:extLst>
              <a:ext uri="{FF2B5EF4-FFF2-40B4-BE49-F238E27FC236}">
                <a16:creationId xmlns:a16="http://schemas.microsoft.com/office/drawing/2014/main" id="{45DE69CC-9278-4CAF-8954-CD9D4004E750}"/>
              </a:ext>
            </a:extLst>
          </p:cNvPr>
          <p:cNvSpPr/>
          <p:nvPr/>
        </p:nvSpPr>
        <p:spPr>
          <a:xfrm>
            <a:off x="10901802" y="1773311"/>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8</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39638583"/>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 y="-12295"/>
          <a:ext cx="12192000" cy="8335188"/>
        </p:xfrm>
        <a:graphic>
          <a:graphicData uri="http://schemas.openxmlformats.org/drawingml/2006/table">
            <a:tbl>
              <a:tblPr firstRow="1" bandRow="1">
                <a:tableStyleId>{5C22544A-7EE6-4342-B048-85BDC9FD1C3A}</a:tableStyleId>
              </a:tblPr>
              <a:tblGrid>
                <a:gridCol w="2938042">
                  <a:extLst>
                    <a:ext uri="{9D8B030D-6E8A-4147-A177-3AD203B41FA5}">
                      <a16:colId xmlns:a16="http://schemas.microsoft.com/office/drawing/2014/main" val="20000"/>
                    </a:ext>
                  </a:extLst>
                </a:gridCol>
                <a:gridCol w="4778720">
                  <a:extLst>
                    <a:ext uri="{9D8B030D-6E8A-4147-A177-3AD203B41FA5}">
                      <a16:colId xmlns:a16="http://schemas.microsoft.com/office/drawing/2014/main" val="20001"/>
                    </a:ext>
                  </a:extLst>
                </a:gridCol>
                <a:gridCol w="4475238">
                  <a:extLst>
                    <a:ext uri="{9D8B030D-6E8A-4147-A177-3AD203B41FA5}">
                      <a16:colId xmlns:a16="http://schemas.microsoft.com/office/drawing/2014/main" val="20002"/>
                    </a:ext>
                  </a:extLst>
                </a:gridCol>
              </a:tblGrid>
              <a:tr h="1249578">
                <a:tc>
                  <a:txBody>
                    <a:bodyPr/>
                    <a:lstStyle/>
                    <a:p>
                      <a:pPr marL="0" marR="0" algn="ctr">
                        <a:lnSpc>
                          <a:spcPct val="115000"/>
                        </a:lnSpc>
                        <a:spcBef>
                          <a:spcPts val="0"/>
                        </a:spcBef>
                        <a:spcAft>
                          <a:spcPts val="0"/>
                        </a:spcAft>
                      </a:pPr>
                      <a:r>
                        <a:rPr lang="en-US" sz="3600" dirty="0">
                          <a:effectLst/>
                        </a:rPr>
                        <a:t>SOLUTION ELEMENTS</a:t>
                      </a:r>
                      <a:endParaRPr lang="en-US" sz="3600" dirty="0">
                        <a:solidFill>
                          <a:srgbClr val="002060"/>
                        </a:solidFill>
                        <a:effectLst/>
                        <a:latin typeface="Calibri"/>
                        <a:ea typeface="Calibri"/>
                        <a:cs typeface="Times New Roman"/>
                      </a:endParaRPr>
                    </a:p>
                  </a:txBody>
                  <a:tcPr marL="28642" marR="28642" marT="0" marB="0"/>
                </a:tc>
                <a:tc>
                  <a:txBody>
                    <a:bodyPr/>
                    <a:lstStyle/>
                    <a:p>
                      <a:pPr marL="0" marR="0" algn="ctr">
                        <a:lnSpc>
                          <a:spcPct val="115000"/>
                        </a:lnSpc>
                        <a:spcBef>
                          <a:spcPts val="0"/>
                        </a:spcBef>
                        <a:spcAft>
                          <a:spcPts val="0"/>
                        </a:spcAft>
                      </a:pPr>
                      <a:r>
                        <a:rPr lang="en-US" sz="3600" dirty="0">
                          <a:effectLst/>
                        </a:rPr>
                        <a:t>ACTION STEPS</a:t>
                      </a:r>
                      <a:endParaRPr lang="en-US" sz="3600" dirty="0">
                        <a:solidFill>
                          <a:srgbClr val="002060"/>
                        </a:solidFill>
                        <a:effectLst/>
                        <a:latin typeface="Calibri"/>
                        <a:ea typeface="Calibri"/>
                        <a:cs typeface="Times New Roman"/>
                      </a:endParaRPr>
                    </a:p>
                  </a:txBody>
                  <a:tcPr marL="28642" marR="28642" marT="0" marB="0"/>
                </a:tc>
                <a:tc>
                  <a:txBody>
                    <a:bodyPr/>
                    <a:lstStyle/>
                    <a:p>
                      <a:pPr marL="0" marR="0" algn="ctr">
                        <a:lnSpc>
                          <a:spcPct val="115000"/>
                        </a:lnSpc>
                        <a:spcBef>
                          <a:spcPts val="0"/>
                        </a:spcBef>
                        <a:spcAft>
                          <a:spcPts val="0"/>
                        </a:spcAft>
                      </a:pPr>
                      <a:r>
                        <a:rPr lang="en-US" sz="3600" dirty="0">
                          <a:effectLst/>
                        </a:rPr>
                        <a:t>GENERIC SOLUTION ACTIONS</a:t>
                      </a:r>
                      <a:endParaRPr lang="en-US" sz="3600" dirty="0">
                        <a:solidFill>
                          <a:srgbClr val="002060"/>
                        </a:solidFill>
                        <a:effectLst/>
                        <a:latin typeface="Calibri"/>
                        <a:ea typeface="Calibri"/>
                        <a:cs typeface="Times New Roman"/>
                      </a:endParaRPr>
                    </a:p>
                  </a:txBody>
                  <a:tcPr marL="28642" marR="28642" marT="0" marB="0"/>
                </a:tc>
                <a:extLst>
                  <a:ext uri="{0D108BD9-81ED-4DB2-BD59-A6C34878D82A}">
                    <a16:rowId xmlns:a16="http://schemas.microsoft.com/office/drawing/2014/main" val="10000"/>
                  </a:ext>
                </a:extLst>
              </a:tr>
              <a:tr h="936257">
                <a:tc>
                  <a:txBody>
                    <a:bodyPr/>
                    <a:lstStyle/>
                    <a:p>
                      <a:pPr marL="0" marR="0" algn="ctr">
                        <a:lnSpc>
                          <a:spcPct val="115000"/>
                        </a:lnSpc>
                        <a:spcBef>
                          <a:spcPts val="0"/>
                        </a:spcBef>
                        <a:spcAft>
                          <a:spcPts val="0"/>
                        </a:spcAft>
                      </a:pPr>
                      <a:r>
                        <a:rPr lang="en-US" sz="3200" dirty="0">
                          <a:effectLst/>
                        </a:rPr>
                        <a:t>Prevent</a:t>
                      </a:r>
                      <a:endParaRPr lang="en-US" sz="3200" dirty="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a:effectLst/>
                        </a:rPr>
                        <a:t>Focus on prevention first. How could we reduce the situations that lead to these behaviors?</a:t>
                      </a:r>
                      <a:endParaRPr lang="en-US" sz="240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dirty="0">
                          <a:effectLst/>
                        </a:rPr>
                        <a:t>Adjust physical environment</a:t>
                      </a:r>
                    </a:p>
                    <a:p>
                      <a:pPr marL="342900" marR="0" lvl="0" indent="-342900">
                        <a:spcBef>
                          <a:spcPts val="0"/>
                        </a:spcBef>
                        <a:spcAft>
                          <a:spcPts val="0"/>
                        </a:spcAft>
                        <a:buFont typeface="Courier New"/>
                        <a:buChar char="o"/>
                      </a:pPr>
                      <a:r>
                        <a:rPr lang="en-US" sz="1800" dirty="0">
                          <a:effectLst/>
                        </a:rPr>
                        <a:t>Define and document expectations and routines</a:t>
                      </a:r>
                    </a:p>
                    <a:p>
                      <a:pPr marL="342900" marR="0" lvl="0" indent="-342900">
                        <a:spcBef>
                          <a:spcPts val="0"/>
                        </a:spcBef>
                        <a:spcAft>
                          <a:spcPts val="0"/>
                        </a:spcAft>
                        <a:buFont typeface="Courier New"/>
                        <a:buChar char="o"/>
                      </a:pPr>
                      <a:r>
                        <a:rPr lang="en-US" sz="1800" dirty="0">
                          <a:effectLst/>
                        </a:rPr>
                        <a:t>Assure consistent and clear communication with all staff </a:t>
                      </a:r>
                      <a:endParaRPr lang="en-US" sz="1800" dirty="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1"/>
                  </a:ext>
                </a:extLst>
              </a:tr>
              <a:tr h="936257">
                <a:tc>
                  <a:txBody>
                    <a:bodyPr/>
                    <a:lstStyle/>
                    <a:p>
                      <a:pPr marL="0" marR="0" algn="ctr">
                        <a:lnSpc>
                          <a:spcPct val="115000"/>
                        </a:lnSpc>
                        <a:spcBef>
                          <a:spcPts val="0"/>
                        </a:spcBef>
                        <a:spcAft>
                          <a:spcPts val="0"/>
                        </a:spcAft>
                      </a:pPr>
                      <a:r>
                        <a:rPr lang="en-US" sz="3200" dirty="0">
                          <a:effectLst/>
                        </a:rPr>
                        <a:t>Teach</a:t>
                      </a:r>
                      <a:endParaRPr lang="en-US" sz="3200" dirty="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dirty="0">
                          <a:effectLst/>
                        </a:rPr>
                        <a:t>How do we ensure that students know what they SHOULD be doing when these situations arise?</a:t>
                      </a:r>
                      <a:endParaRPr lang="en-US" sz="2400" dirty="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a:effectLst/>
                        </a:rPr>
                        <a:t>Explicit instruction linked to school-wide expectations</a:t>
                      </a:r>
                    </a:p>
                    <a:p>
                      <a:pPr marL="342900" marR="0" lvl="0" indent="-342900">
                        <a:spcBef>
                          <a:spcPts val="0"/>
                        </a:spcBef>
                        <a:spcAft>
                          <a:spcPts val="0"/>
                        </a:spcAft>
                        <a:buFont typeface="Courier New"/>
                        <a:buChar char="o"/>
                      </a:pPr>
                      <a:r>
                        <a:rPr lang="en-US" sz="1800">
                          <a:effectLst/>
                        </a:rPr>
                        <a:t>Teach what to do, how to do it and when to do it</a:t>
                      </a:r>
                    </a:p>
                    <a:p>
                      <a:pPr marL="342900" marR="0" lvl="0" indent="-342900">
                        <a:spcBef>
                          <a:spcPts val="0"/>
                        </a:spcBef>
                        <a:spcAft>
                          <a:spcPts val="0"/>
                        </a:spcAft>
                        <a:buFont typeface="Courier New"/>
                        <a:buChar char="o"/>
                      </a:pPr>
                      <a:r>
                        <a:rPr lang="en-US" sz="1800">
                          <a:effectLst/>
                        </a:rPr>
                        <a:t>Model respect</a:t>
                      </a:r>
                      <a:endParaRPr lang="en-US" sz="180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2"/>
                  </a:ext>
                </a:extLst>
              </a:tr>
              <a:tr h="936257">
                <a:tc>
                  <a:txBody>
                    <a:bodyPr/>
                    <a:lstStyle/>
                    <a:p>
                      <a:pPr marL="0" marR="0" algn="ctr">
                        <a:lnSpc>
                          <a:spcPct val="115000"/>
                        </a:lnSpc>
                        <a:spcBef>
                          <a:spcPts val="0"/>
                        </a:spcBef>
                        <a:spcAft>
                          <a:spcPts val="0"/>
                        </a:spcAft>
                      </a:pPr>
                      <a:r>
                        <a:rPr lang="en-US" sz="3200">
                          <a:effectLst/>
                        </a:rPr>
                        <a:t>Reinforce</a:t>
                      </a:r>
                      <a:endParaRPr lang="en-US" sz="320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dirty="0">
                          <a:effectLst/>
                        </a:rPr>
                        <a:t>How do we ensure that appropriate behavior is recognized?</a:t>
                      </a:r>
                      <a:endParaRPr lang="en-US" sz="2400" dirty="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a:effectLst/>
                        </a:rPr>
                        <a:t>Strengthen existing school-wide rewards</a:t>
                      </a:r>
                    </a:p>
                    <a:p>
                      <a:pPr marL="342900" marR="0" lvl="0" indent="-342900">
                        <a:spcBef>
                          <a:spcPts val="0"/>
                        </a:spcBef>
                        <a:spcAft>
                          <a:spcPts val="0"/>
                        </a:spcAft>
                        <a:buFont typeface="Courier New"/>
                        <a:buChar char="o"/>
                      </a:pPr>
                      <a:r>
                        <a:rPr lang="en-US" sz="1800">
                          <a:effectLst/>
                        </a:rPr>
                        <a:t>Include student preferences</a:t>
                      </a:r>
                    </a:p>
                    <a:p>
                      <a:pPr marL="342900" marR="0" lvl="0" indent="-342900">
                        <a:spcBef>
                          <a:spcPts val="0"/>
                        </a:spcBef>
                        <a:spcAft>
                          <a:spcPts val="0"/>
                        </a:spcAft>
                        <a:buFont typeface="Courier New"/>
                        <a:buChar char="o"/>
                      </a:pPr>
                      <a:r>
                        <a:rPr lang="en-US" sz="1800">
                          <a:effectLst/>
                        </a:rPr>
                        <a:t>Use function-based reinforcers</a:t>
                      </a:r>
                      <a:endParaRPr lang="en-US" sz="180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3"/>
                  </a:ext>
                </a:extLst>
              </a:tr>
              <a:tr h="936257">
                <a:tc>
                  <a:txBody>
                    <a:bodyPr/>
                    <a:lstStyle/>
                    <a:p>
                      <a:pPr marL="0" marR="0" algn="ctr">
                        <a:lnSpc>
                          <a:spcPct val="115000"/>
                        </a:lnSpc>
                        <a:spcBef>
                          <a:spcPts val="0"/>
                        </a:spcBef>
                        <a:spcAft>
                          <a:spcPts val="0"/>
                        </a:spcAft>
                      </a:pPr>
                      <a:r>
                        <a:rPr lang="en-US" sz="3200">
                          <a:effectLst/>
                        </a:rPr>
                        <a:t>Extinguish</a:t>
                      </a:r>
                      <a:endParaRPr lang="en-US" sz="320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dirty="0">
                          <a:effectLst/>
                        </a:rPr>
                        <a:t>How do we work to ensure that problem behavior is NOT being rewarded?</a:t>
                      </a:r>
                      <a:endParaRPr lang="en-US" sz="2400" dirty="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a:effectLst/>
                        </a:rPr>
                        <a:t>Use “signal” for asking person to “stop”</a:t>
                      </a:r>
                    </a:p>
                    <a:p>
                      <a:pPr marL="342900" marR="0" lvl="0" indent="-342900">
                        <a:spcBef>
                          <a:spcPts val="0"/>
                        </a:spcBef>
                        <a:spcAft>
                          <a:spcPts val="0"/>
                        </a:spcAft>
                        <a:buFont typeface="Courier New"/>
                        <a:buChar char="o"/>
                      </a:pPr>
                      <a:r>
                        <a:rPr lang="en-US" sz="1800">
                          <a:effectLst/>
                        </a:rPr>
                        <a:t>Teach others to ignore (turn away/look down) problem behavior</a:t>
                      </a:r>
                      <a:endParaRPr lang="en-US" sz="180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4"/>
                  </a:ext>
                </a:extLst>
              </a:tr>
              <a:tr h="936257">
                <a:tc>
                  <a:txBody>
                    <a:bodyPr/>
                    <a:lstStyle/>
                    <a:p>
                      <a:pPr marL="0" marR="0" algn="ctr">
                        <a:lnSpc>
                          <a:spcPct val="115000"/>
                        </a:lnSpc>
                        <a:spcBef>
                          <a:spcPts val="0"/>
                        </a:spcBef>
                        <a:spcAft>
                          <a:spcPts val="0"/>
                        </a:spcAft>
                      </a:pPr>
                      <a:r>
                        <a:rPr lang="en-US" sz="3200">
                          <a:effectLst/>
                        </a:rPr>
                        <a:t>Correct</a:t>
                      </a:r>
                      <a:endParaRPr lang="en-US" sz="320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dirty="0">
                          <a:effectLst/>
                        </a:rPr>
                        <a:t>How will you correct errors?</a:t>
                      </a:r>
                      <a:endParaRPr lang="en-US" sz="2400" dirty="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a:effectLst/>
                        </a:rPr>
                        <a:t>Intervene early by using a neutral, respectful tone of voice</a:t>
                      </a:r>
                    </a:p>
                    <a:p>
                      <a:pPr marL="342900" marR="0" lvl="0" indent="-342900">
                        <a:spcBef>
                          <a:spcPts val="0"/>
                        </a:spcBef>
                        <a:spcAft>
                          <a:spcPts val="0"/>
                        </a:spcAft>
                        <a:buFont typeface="Courier New"/>
                        <a:buChar char="o"/>
                      </a:pPr>
                      <a:r>
                        <a:rPr lang="en-US" sz="1800">
                          <a:effectLst/>
                        </a:rPr>
                        <a:t>Label inappropriate behavior followed by what to do</a:t>
                      </a:r>
                    </a:p>
                    <a:p>
                      <a:pPr marL="342900" marR="0" lvl="0" indent="-342900">
                        <a:spcBef>
                          <a:spcPts val="0"/>
                        </a:spcBef>
                        <a:spcAft>
                          <a:spcPts val="0"/>
                        </a:spcAft>
                        <a:buFont typeface="Courier New"/>
                        <a:buChar char="o"/>
                      </a:pPr>
                      <a:r>
                        <a:rPr lang="en-US" sz="1800">
                          <a:effectLst/>
                        </a:rPr>
                        <a:t>Follow SW discipline procedures</a:t>
                      </a:r>
                      <a:endParaRPr lang="en-US" sz="180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5"/>
                  </a:ext>
                </a:extLst>
              </a:tr>
              <a:tr h="936257">
                <a:tc>
                  <a:txBody>
                    <a:bodyPr/>
                    <a:lstStyle/>
                    <a:p>
                      <a:pPr marL="0" marR="0" algn="ctr">
                        <a:lnSpc>
                          <a:spcPct val="115000"/>
                        </a:lnSpc>
                        <a:spcBef>
                          <a:spcPts val="0"/>
                        </a:spcBef>
                        <a:spcAft>
                          <a:spcPts val="0"/>
                        </a:spcAft>
                      </a:pPr>
                      <a:r>
                        <a:rPr lang="en-US" sz="3200" dirty="0">
                          <a:effectLst/>
                        </a:rPr>
                        <a:t>Safety</a:t>
                      </a:r>
                      <a:endParaRPr lang="en-US" sz="3200" dirty="0">
                        <a:solidFill>
                          <a:srgbClr val="002060"/>
                        </a:solidFill>
                        <a:effectLst/>
                        <a:latin typeface="Calibri"/>
                        <a:ea typeface="Calibri"/>
                        <a:cs typeface="Times New Roman"/>
                      </a:endParaRPr>
                    </a:p>
                  </a:txBody>
                  <a:tcPr marL="28642" marR="28642" marT="0" marB="0"/>
                </a:tc>
                <a:tc>
                  <a:txBody>
                    <a:bodyPr/>
                    <a:lstStyle/>
                    <a:p>
                      <a:pPr marL="0" marR="0">
                        <a:lnSpc>
                          <a:spcPct val="115000"/>
                        </a:lnSpc>
                        <a:spcBef>
                          <a:spcPts val="0"/>
                        </a:spcBef>
                        <a:spcAft>
                          <a:spcPts val="0"/>
                        </a:spcAft>
                      </a:pPr>
                      <a:r>
                        <a:rPr lang="en-US" sz="2400" dirty="0">
                          <a:effectLst/>
                        </a:rPr>
                        <a:t>Are additional safety precautions needed?</a:t>
                      </a:r>
                      <a:endParaRPr lang="en-US" sz="2400" dirty="0">
                        <a:solidFill>
                          <a:srgbClr val="002060"/>
                        </a:solidFill>
                        <a:effectLst/>
                        <a:latin typeface="Calibri"/>
                        <a:ea typeface="Calibri"/>
                        <a:cs typeface="Times New Roman"/>
                      </a:endParaRPr>
                    </a:p>
                  </a:txBody>
                  <a:tcPr marL="28642" marR="28642" marT="0" marB="0"/>
                </a:tc>
                <a:tc>
                  <a:txBody>
                    <a:bodyPr/>
                    <a:lstStyle/>
                    <a:p>
                      <a:pPr marL="342900" marR="0" lvl="0" indent="-342900">
                        <a:spcBef>
                          <a:spcPts val="0"/>
                        </a:spcBef>
                        <a:spcAft>
                          <a:spcPts val="0"/>
                        </a:spcAft>
                        <a:buFont typeface="Courier New"/>
                        <a:buChar char="o"/>
                      </a:pPr>
                      <a:r>
                        <a:rPr lang="en-US" sz="1800" dirty="0">
                          <a:effectLst/>
                        </a:rPr>
                        <a:t>Separate student from others if he/she is unable to demonstrate self-control</a:t>
                      </a:r>
                    </a:p>
                    <a:p>
                      <a:pPr marL="342900" marR="0" lvl="0" indent="-342900">
                        <a:spcBef>
                          <a:spcPts val="0"/>
                        </a:spcBef>
                        <a:spcAft>
                          <a:spcPts val="0"/>
                        </a:spcAft>
                        <a:buFont typeface="Courier New"/>
                        <a:buChar char="o"/>
                      </a:pPr>
                      <a:r>
                        <a:rPr lang="en-US" sz="1800" dirty="0">
                          <a:effectLst/>
                        </a:rPr>
                        <a:t>Make sure adult supervision is available</a:t>
                      </a:r>
                    </a:p>
                    <a:p>
                      <a:pPr marL="342900" marR="0" lvl="0" indent="-342900">
                        <a:spcBef>
                          <a:spcPts val="0"/>
                        </a:spcBef>
                        <a:spcAft>
                          <a:spcPts val="0"/>
                        </a:spcAft>
                        <a:buFont typeface="Courier New"/>
                        <a:buChar char="o"/>
                      </a:pPr>
                      <a:endParaRPr lang="en-US" sz="1800" dirty="0">
                        <a:effectLst/>
                      </a:endParaRPr>
                    </a:p>
                    <a:p>
                      <a:pPr marL="342900" marR="0" lvl="0" indent="-342900">
                        <a:spcBef>
                          <a:spcPts val="0"/>
                        </a:spcBef>
                        <a:spcAft>
                          <a:spcPts val="0"/>
                        </a:spcAft>
                        <a:buFont typeface="Courier New"/>
                        <a:buChar char="o"/>
                      </a:pPr>
                      <a:endParaRPr lang="en-US" sz="1800" dirty="0">
                        <a:solidFill>
                          <a:srgbClr val="002060"/>
                        </a:solidFill>
                        <a:effectLst/>
                        <a:latin typeface="Times New Roman"/>
                        <a:ea typeface="Times New Roman"/>
                      </a:endParaRPr>
                    </a:p>
                  </a:txBody>
                  <a:tcPr marL="28642" marR="28642"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21928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777661" y="113319"/>
            <a:ext cx="7132638" cy="6765925"/>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077" name="Oval 5"/>
          <p:cNvSpPr>
            <a:spLocks noChangeArrowheads="1"/>
          </p:cNvSpPr>
          <p:nvPr/>
        </p:nvSpPr>
        <p:spPr bwMode="auto">
          <a:xfrm>
            <a:off x="5254625" y="434340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Implement </a:t>
            </a:r>
          </a:p>
          <a:p>
            <a:pPr algn="ctr">
              <a:defRPr/>
            </a:pPr>
            <a:r>
              <a:rPr lang="en-US" sz="1400" dirty="0">
                <a:solidFill>
                  <a:prstClr val="black"/>
                </a:solidFill>
              </a:rPr>
              <a:t>Solution with </a:t>
            </a:r>
          </a:p>
          <a:p>
            <a:pPr algn="ctr">
              <a:defRPr/>
            </a:pPr>
            <a:r>
              <a:rPr lang="en-US" sz="1400" dirty="0">
                <a:solidFill>
                  <a:prstClr val="black"/>
                </a:solidFill>
              </a:rPr>
              <a:t>High Integrity</a:t>
            </a:r>
          </a:p>
        </p:txBody>
      </p:sp>
      <p:sp>
        <p:nvSpPr>
          <p:cNvPr id="3079" name="Oval 7"/>
          <p:cNvSpPr>
            <a:spLocks noChangeArrowheads="1"/>
          </p:cNvSpPr>
          <p:nvPr/>
        </p:nvSpPr>
        <p:spPr bwMode="auto">
          <a:xfrm>
            <a:off x="7408489" y="1400563"/>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Identify </a:t>
            </a:r>
          </a:p>
          <a:p>
            <a:pPr algn="ctr">
              <a:defRPr/>
            </a:pPr>
            <a:r>
              <a:rPr lang="en-US" sz="1400" dirty="0">
                <a:solidFill>
                  <a:prstClr val="black"/>
                </a:solidFill>
              </a:rPr>
              <a:t>Goal for Change</a:t>
            </a:r>
          </a:p>
        </p:txBody>
      </p:sp>
      <p:sp>
        <p:nvSpPr>
          <p:cNvPr id="3080" name="Oval 8"/>
          <p:cNvSpPr>
            <a:spLocks noChangeArrowheads="1"/>
          </p:cNvSpPr>
          <p:nvPr/>
        </p:nvSpPr>
        <p:spPr bwMode="auto">
          <a:xfrm>
            <a:off x="5227638" y="30480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b="1" dirty="0">
                <a:solidFill>
                  <a:prstClr val="black"/>
                </a:solidFill>
              </a:rPr>
              <a:t>Identify Problem</a:t>
            </a:r>
          </a:p>
          <a:p>
            <a:pPr algn="ctr">
              <a:defRPr/>
            </a:pPr>
            <a:r>
              <a:rPr lang="en-US" sz="1400" b="1" dirty="0">
                <a:solidFill>
                  <a:prstClr val="black"/>
                </a:solidFill>
              </a:rPr>
              <a:t>with</a:t>
            </a:r>
          </a:p>
          <a:p>
            <a:pPr algn="ctr">
              <a:defRPr/>
            </a:pPr>
            <a:r>
              <a:rPr lang="en-US" sz="1400" b="1" dirty="0">
                <a:solidFill>
                  <a:prstClr val="black"/>
                </a:solidFill>
              </a:rPr>
              <a:t>Precision</a:t>
            </a:r>
          </a:p>
        </p:txBody>
      </p:sp>
      <p:sp>
        <p:nvSpPr>
          <p:cNvPr id="3081" name="Oval 9"/>
          <p:cNvSpPr>
            <a:spLocks noChangeArrowheads="1"/>
          </p:cNvSpPr>
          <p:nvPr/>
        </p:nvSpPr>
        <p:spPr bwMode="auto">
          <a:xfrm>
            <a:off x="3238500" y="3452813"/>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Monitor Impact</a:t>
            </a:r>
          </a:p>
          <a:p>
            <a:pPr algn="ctr">
              <a:defRPr/>
            </a:pPr>
            <a:r>
              <a:rPr lang="en-US" sz="1400" dirty="0">
                <a:solidFill>
                  <a:prstClr val="black"/>
                </a:solidFill>
              </a:rPr>
              <a:t>of Solution and</a:t>
            </a:r>
          </a:p>
          <a:p>
            <a:pPr algn="ctr">
              <a:defRPr/>
            </a:pPr>
            <a:r>
              <a:rPr lang="en-US" sz="1400" dirty="0">
                <a:solidFill>
                  <a:prstClr val="black"/>
                </a:solidFill>
              </a:rPr>
              <a:t>Compare </a:t>
            </a:r>
          </a:p>
          <a:p>
            <a:pPr algn="ctr">
              <a:defRPr/>
            </a:pPr>
            <a:r>
              <a:rPr lang="en-US" sz="1400" dirty="0">
                <a:solidFill>
                  <a:prstClr val="black"/>
                </a:solidFill>
              </a:rPr>
              <a:t>against Goal</a:t>
            </a:r>
          </a:p>
        </p:txBody>
      </p:sp>
      <p:sp>
        <p:nvSpPr>
          <p:cNvPr id="3082" name="Oval 10"/>
          <p:cNvSpPr>
            <a:spLocks noChangeArrowheads="1"/>
          </p:cNvSpPr>
          <p:nvPr/>
        </p:nvSpPr>
        <p:spPr bwMode="auto">
          <a:xfrm>
            <a:off x="3341688" y="137795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Make Summative</a:t>
            </a:r>
          </a:p>
          <a:p>
            <a:pPr algn="ctr">
              <a:defRPr/>
            </a:pPr>
            <a:r>
              <a:rPr lang="en-US" sz="1400" dirty="0">
                <a:solidFill>
                  <a:prstClr val="black"/>
                </a:solidFill>
              </a:rPr>
              <a:t>Evaluation</a:t>
            </a:r>
          </a:p>
          <a:p>
            <a:pPr algn="ctr">
              <a:defRPr/>
            </a:pPr>
            <a:r>
              <a:rPr lang="en-US" sz="1400" dirty="0">
                <a:solidFill>
                  <a:prstClr val="black"/>
                </a:solidFill>
              </a:rPr>
              <a:t>Decision</a:t>
            </a:r>
          </a:p>
        </p:txBody>
      </p:sp>
      <p:sp>
        <p:nvSpPr>
          <p:cNvPr id="2056" name="Rectangle 15"/>
          <p:cNvSpPr>
            <a:spLocks noChangeArrowheads="1"/>
          </p:cNvSpPr>
          <p:nvPr/>
        </p:nvSpPr>
        <p:spPr bwMode="auto">
          <a:xfrm>
            <a:off x="5227638" y="6257925"/>
            <a:ext cx="2019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600" b="1" dirty="0">
                <a:solidFill>
                  <a:schemeClr val="bg1"/>
                </a:solidFill>
              </a:rPr>
              <a:t>Meeting</a:t>
            </a:r>
          </a:p>
          <a:p>
            <a:pPr algn="ctr"/>
            <a:r>
              <a:rPr lang="en-US" sz="1600" b="1" dirty="0">
                <a:solidFill>
                  <a:schemeClr val="bg1"/>
                </a:solidFill>
              </a:rPr>
              <a:t>Foundations</a:t>
            </a:r>
          </a:p>
        </p:txBody>
      </p:sp>
      <p:sp>
        <p:nvSpPr>
          <p:cNvPr id="29" name="Oval 7"/>
          <p:cNvSpPr>
            <a:spLocks noChangeArrowheads="1"/>
          </p:cNvSpPr>
          <p:nvPr/>
        </p:nvSpPr>
        <p:spPr bwMode="auto">
          <a:xfrm>
            <a:off x="7400925" y="3600450"/>
            <a:ext cx="1828800" cy="1828800"/>
          </a:xfrm>
          <a:prstGeom prst="ellipse">
            <a:avLst/>
          </a:prstGeom>
          <a:solidFill>
            <a:schemeClr val="bg1"/>
          </a:solidFill>
          <a:ln w="9525">
            <a:solidFill>
              <a:srgbClr val="002060"/>
            </a:solid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rPr>
              <a:t>Identify</a:t>
            </a:r>
          </a:p>
          <a:p>
            <a:pPr algn="ctr">
              <a:defRPr/>
            </a:pPr>
            <a:r>
              <a:rPr lang="en-US" sz="1400" dirty="0">
                <a:solidFill>
                  <a:prstClr val="black"/>
                </a:solidFill>
              </a:rPr>
              <a:t>Solution and </a:t>
            </a:r>
          </a:p>
          <a:p>
            <a:pPr algn="ctr">
              <a:defRPr/>
            </a:pPr>
            <a:r>
              <a:rPr lang="en-US" sz="1400" dirty="0">
                <a:solidFill>
                  <a:prstClr val="black"/>
                </a:solidFill>
              </a:rPr>
              <a:t>Create</a:t>
            </a:r>
          </a:p>
          <a:p>
            <a:pPr algn="ctr">
              <a:defRPr/>
            </a:pPr>
            <a:r>
              <a:rPr lang="en-US" sz="1400" dirty="0">
                <a:solidFill>
                  <a:prstClr val="black"/>
                </a:solidFill>
              </a:rPr>
              <a:t>Implementation </a:t>
            </a:r>
          </a:p>
          <a:p>
            <a:pPr algn="ctr">
              <a:defRPr/>
            </a:pPr>
            <a:r>
              <a:rPr lang="en-US" sz="1400" dirty="0">
                <a:solidFill>
                  <a:prstClr val="black"/>
                </a:solidFill>
              </a:rPr>
              <a:t>Plan with </a:t>
            </a:r>
          </a:p>
          <a:p>
            <a:pPr algn="ctr">
              <a:defRPr/>
            </a:pPr>
            <a:r>
              <a:rPr lang="en-US" sz="1400" dirty="0">
                <a:solidFill>
                  <a:prstClr val="black"/>
                </a:solidFill>
              </a:rPr>
              <a:t>Contextual Fit</a:t>
            </a:r>
          </a:p>
        </p:txBody>
      </p:sp>
      <p:sp>
        <p:nvSpPr>
          <p:cNvPr id="4" name="Hexagon 3"/>
          <p:cNvSpPr/>
          <p:nvPr/>
        </p:nvSpPr>
        <p:spPr>
          <a:xfrm>
            <a:off x="5329239" y="2474913"/>
            <a:ext cx="1755775" cy="1568450"/>
          </a:xfrm>
          <a:prstGeom prst="hexagon">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Collect and Use Data</a:t>
            </a:r>
          </a:p>
        </p:txBody>
      </p:sp>
      <p:sp>
        <p:nvSpPr>
          <p:cNvPr id="5" name="Right Arrow 4"/>
          <p:cNvSpPr/>
          <p:nvPr/>
        </p:nvSpPr>
        <p:spPr>
          <a:xfrm rot="1779815">
            <a:off x="7204075" y="1143001"/>
            <a:ext cx="533400" cy="168275"/>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4" name="Right Arrow 33"/>
          <p:cNvSpPr/>
          <p:nvPr/>
        </p:nvSpPr>
        <p:spPr>
          <a:xfrm rot="5400000">
            <a:off x="8804275" y="3305175"/>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7" name="Right Arrow 36"/>
          <p:cNvSpPr/>
          <p:nvPr/>
        </p:nvSpPr>
        <p:spPr>
          <a:xfrm rot="9767626">
            <a:off x="7243763" y="5424488"/>
            <a:ext cx="533400" cy="152400"/>
          </a:xfrm>
          <a:prstGeom prst="rightArrow">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0" name="Right Arrow 39"/>
          <p:cNvSpPr/>
          <p:nvPr/>
        </p:nvSpPr>
        <p:spPr>
          <a:xfrm rot="12717604">
            <a:off x="4530725" y="5410200"/>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3" name="Right Arrow 42"/>
          <p:cNvSpPr/>
          <p:nvPr/>
        </p:nvSpPr>
        <p:spPr>
          <a:xfrm rot="16373633">
            <a:off x="3195638" y="3182938"/>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4" name="Right Arrow 43"/>
          <p:cNvSpPr/>
          <p:nvPr/>
        </p:nvSpPr>
        <p:spPr>
          <a:xfrm rot="20278685">
            <a:off x="4587875" y="1150938"/>
            <a:ext cx="533400" cy="152400"/>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 name="Up-Down Arrow 5"/>
          <p:cNvSpPr/>
          <p:nvPr/>
        </p:nvSpPr>
        <p:spPr>
          <a:xfrm>
            <a:off x="6135688" y="2178050"/>
            <a:ext cx="152400" cy="228600"/>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5" name="Up-Down Arrow 44"/>
          <p:cNvSpPr/>
          <p:nvPr/>
        </p:nvSpPr>
        <p:spPr>
          <a:xfrm>
            <a:off x="6135688" y="4079875"/>
            <a:ext cx="152400" cy="228600"/>
          </a:xfrm>
          <a:prstGeom prst="upDownArrow">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6" name="Up-Down Arrow 45"/>
          <p:cNvSpPr/>
          <p:nvPr/>
        </p:nvSpPr>
        <p:spPr>
          <a:xfrm rot="3836952">
            <a:off x="7162007" y="2647157"/>
            <a:ext cx="139700" cy="261937"/>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7" name="Up-Down Arrow 46"/>
          <p:cNvSpPr/>
          <p:nvPr/>
        </p:nvSpPr>
        <p:spPr>
          <a:xfrm rot="3836952">
            <a:off x="5208588" y="3665538"/>
            <a:ext cx="139700" cy="260350"/>
          </a:xfrm>
          <a:prstGeom prst="upDownArrow">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8" name="Up-Down Arrow 47"/>
          <p:cNvSpPr/>
          <p:nvPr/>
        </p:nvSpPr>
        <p:spPr>
          <a:xfrm rot="7557062">
            <a:off x="7160420" y="3683795"/>
            <a:ext cx="161925" cy="280987"/>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49" name="Up-Down Arrow 48"/>
          <p:cNvSpPr/>
          <p:nvPr/>
        </p:nvSpPr>
        <p:spPr>
          <a:xfrm rot="7557062">
            <a:off x="5249069" y="2637632"/>
            <a:ext cx="160338" cy="282575"/>
          </a:xfrm>
          <a:prstGeom prst="upDown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31" name="Rectangle 30"/>
          <p:cNvSpPr/>
          <p:nvPr/>
        </p:nvSpPr>
        <p:spPr>
          <a:xfrm>
            <a:off x="84343" y="609246"/>
            <a:ext cx="2723151" cy="4739759"/>
          </a:xfrm>
          <a:prstGeom prst="rect">
            <a:avLst/>
          </a:prstGeom>
          <a:noFill/>
        </p:spPr>
        <p:txBody>
          <a:bodyPr wrap="square" lIns="91440" tIns="45720" rIns="91440" bIns="45720">
            <a:spAutoFit/>
          </a:bodyPr>
          <a:lstStyle/>
          <a:p>
            <a:pPr algn="ctr"/>
            <a:endParaRPr lang="en-US" sz="3200" dirty="0">
              <a:ln w="0"/>
              <a:solidFill>
                <a:schemeClr val="accent1"/>
              </a:solidFill>
              <a:effectLst>
                <a:outerShdw blurRad="38100" dist="25400" dir="5400000" algn="ctr" rotWithShape="0">
                  <a:srgbClr val="6E747A">
                    <a:alpha val="43000"/>
                  </a:srgbClr>
                </a:outerShdw>
              </a:effectLst>
            </a:endParaRPr>
          </a:p>
          <a:p>
            <a:pPr algn="ctr"/>
            <a:r>
              <a:rPr lang="en-US" sz="5400" b="1" cap="none" spc="0" dirty="0">
                <a:ln w="0">
                  <a:solidFill>
                    <a:schemeClr val="accent6"/>
                  </a:solidFill>
                </a:ln>
                <a:solidFill>
                  <a:schemeClr val="accent1"/>
                </a:solidFill>
                <a:effectLst>
                  <a:outerShdw blurRad="38100" dist="25400" dir="5400000" algn="ctr" rotWithShape="0">
                    <a:srgbClr val="6E747A">
                      <a:alpha val="43000"/>
                    </a:srgbClr>
                  </a:outerShdw>
                </a:effectLst>
              </a:rPr>
              <a:t>Team Initiated Problem Solving Model</a:t>
            </a:r>
          </a:p>
        </p:txBody>
      </p:sp>
      <p:sp>
        <p:nvSpPr>
          <p:cNvPr id="24" name="Oval 23"/>
          <p:cNvSpPr/>
          <p:nvPr/>
        </p:nvSpPr>
        <p:spPr>
          <a:xfrm>
            <a:off x="5229206" y="4323013"/>
            <a:ext cx="1914525" cy="1914282"/>
          </a:xfrm>
          <a:prstGeom prst="ellipse">
            <a:avLst/>
          </a:prstGeom>
          <a:no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News Gothic MT"/>
            </a:endParaRPr>
          </a:p>
        </p:txBody>
      </p:sp>
      <p:sp>
        <p:nvSpPr>
          <p:cNvPr id="27" name="Rectangle 26">
            <a:extLst>
              <a:ext uri="{FF2B5EF4-FFF2-40B4-BE49-F238E27FC236}">
                <a16:creationId xmlns:a16="http://schemas.microsoft.com/office/drawing/2014/main" id="{C3D243E2-BCA1-4BFB-A8F3-6514B1225599}"/>
              </a:ext>
            </a:extLst>
          </p:cNvPr>
          <p:cNvSpPr/>
          <p:nvPr/>
        </p:nvSpPr>
        <p:spPr>
          <a:xfrm>
            <a:off x="2735470" y="5223477"/>
            <a:ext cx="2709435" cy="1296313"/>
          </a:xfrm>
          <a:prstGeom prst="rect">
            <a:avLst/>
          </a:prstGeom>
          <a:solidFill>
            <a:srgbClr val="00206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chemeClr val="bg1"/>
                </a:solidFill>
              </a:rPr>
              <a:t>How do we know solution was implemented with fidelity?</a:t>
            </a:r>
          </a:p>
          <a:p>
            <a:pPr algn="ctr"/>
            <a:r>
              <a:rPr lang="en-US" i="1" dirty="0">
                <a:solidFill>
                  <a:schemeClr val="bg1"/>
                </a:solidFill>
              </a:rPr>
              <a:t>Did we implement solution with fidelity?</a:t>
            </a:r>
            <a:endParaRPr lang="en-US" dirty="0">
              <a:solidFill>
                <a:schemeClr val="bg1"/>
              </a:solidFill>
            </a:endParaRPr>
          </a:p>
        </p:txBody>
      </p:sp>
      <p:sp>
        <p:nvSpPr>
          <p:cNvPr id="26" name="Rectangle 25">
            <a:extLst>
              <a:ext uri="{FF2B5EF4-FFF2-40B4-BE49-F238E27FC236}">
                <a16:creationId xmlns:a16="http://schemas.microsoft.com/office/drawing/2014/main" id="{97804117-F6FE-4672-B191-DFA5A4EE749F}"/>
              </a:ext>
            </a:extLst>
          </p:cNvPr>
          <p:cNvSpPr/>
          <p:nvPr/>
        </p:nvSpPr>
        <p:spPr>
          <a:xfrm>
            <a:off x="191774" y="5349005"/>
            <a:ext cx="2831223" cy="338554"/>
          </a:xfrm>
          <a:prstGeom prst="rect">
            <a:avLst/>
          </a:prstGeom>
        </p:spPr>
        <p:txBody>
          <a:bodyPr wrap="none">
            <a:spAutoFit/>
          </a:bodyPr>
          <a:lstStyle/>
          <a:p>
            <a:pPr algn="ctr" fontAlgn="base"/>
            <a:r>
              <a:rPr lang="en-US" sz="800" dirty="0">
                <a:latin typeface="Century Gothic" panose="020B0502020202020204" pitchFamily="34" charset="0"/>
                <a:ea typeface="Times New Roman" panose="02020603050405020304" pitchFamily="18" charset="0"/>
              </a:rPr>
              <a:t>Horner, R. H., Newton, J. S., Todd, A. W.,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B.,</a:t>
            </a:r>
          </a:p>
          <a:p>
            <a:pPr algn="ctr" fontAlgn="base"/>
            <a:r>
              <a:rPr lang="en-US" sz="800" dirty="0">
                <a:latin typeface="Century Gothic" panose="020B0502020202020204" pitchFamily="34" charset="0"/>
                <a:ea typeface="Times New Roman" panose="02020603050405020304" pitchFamily="18" charset="0"/>
              </a:rPr>
              <a:t>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K., Cusumano, D. L., &amp; Preston, A. I. (2015).</a:t>
            </a:r>
            <a:endParaRPr lang="en-US" sz="36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2449621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1"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out)">
                                      <p:cBhvr>
                                        <p:cTn id="7" dur="500"/>
                                        <p:tgtEl>
                                          <p:spTgt spid="49"/>
                                        </p:tgtEl>
                                      </p:cBhvr>
                                    </p:animEffect>
                                  </p:childTnLst>
                                </p:cTn>
                              </p:par>
                              <p:par>
                                <p:cTn id="8" presetID="6" presetClass="entr" presetSubtype="32"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500"/>
                                        <p:tgtEl>
                                          <p:spTgt spid="6"/>
                                        </p:tgtEl>
                                      </p:cBhvr>
                                    </p:animEffect>
                                  </p:childTnLst>
                                </p:cTn>
                              </p:par>
                              <p:par>
                                <p:cTn id="11" presetID="6" presetClass="entr" presetSubtype="32" fill="hold" grpId="1"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circle(out)">
                                      <p:cBhvr>
                                        <p:cTn id="13" dur="500"/>
                                        <p:tgtEl>
                                          <p:spTgt spid="46"/>
                                        </p:tgtEl>
                                      </p:cBhvr>
                                    </p:animEffect>
                                  </p:childTnLst>
                                </p:cTn>
                              </p:par>
                              <p:par>
                                <p:cTn id="14" presetID="6" presetClass="entr" presetSubtype="32" fill="hold" grpId="1"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circle(out)">
                                      <p:cBhvr>
                                        <p:cTn id="16" dur="500"/>
                                        <p:tgtEl>
                                          <p:spTgt spid="48"/>
                                        </p:tgtEl>
                                      </p:cBhvr>
                                    </p:animEffect>
                                  </p:childTnLst>
                                </p:cTn>
                              </p:par>
                              <p:par>
                                <p:cTn id="17" presetID="6" presetClass="entr" presetSubtype="32" fill="hold" grpId="1"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out)">
                                      <p:cBhvr>
                                        <p:cTn id="19" dur="500"/>
                                        <p:tgtEl>
                                          <p:spTgt spid="45"/>
                                        </p:tgtEl>
                                      </p:cBhvr>
                                    </p:animEffect>
                                  </p:childTnLst>
                                </p:cTn>
                              </p:par>
                              <p:par>
                                <p:cTn id="20" presetID="6" presetClass="entr" presetSubtype="32" fill="hold" grpId="1"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circle(out)">
                                      <p:cBhvr>
                                        <p:cTn id="22" dur="500"/>
                                        <p:tgtEl>
                                          <p:spTgt spid="4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up)">
                                      <p:cBhvr>
                                        <p:cTn id="34" dur="500"/>
                                        <p:tgtEl>
                                          <p:spTgt spid="3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up)">
                                      <p:cBhvr>
                                        <p:cTn id="37" dur="500"/>
                                        <p:tgtEl>
                                          <p:spTgt spid="45"/>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right)">
                                      <p:cBhvr>
                                        <p:cTn id="40" dur="500"/>
                                        <p:tgtEl>
                                          <p:spTgt spid="37"/>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right)">
                                      <p:cBhvr>
                                        <p:cTn id="43" dur="500"/>
                                        <p:tgtEl>
                                          <p:spTgt spid="47"/>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right)">
                                      <p:cBhvr>
                                        <p:cTn id="46" dur="500"/>
                                        <p:tgtEl>
                                          <p:spTgt spid="4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down)">
                                      <p:cBhvr>
                                        <p:cTn id="49" dur="500"/>
                                        <p:tgtEl>
                                          <p:spTgt spid="4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heel(1)">
                                      <p:cBhvr>
                                        <p:cTn id="63" dur="1600"/>
                                        <p:tgtEl>
                                          <p:spTgt spid="24"/>
                                        </p:tgtEl>
                                      </p:cBhvr>
                                    </p:animEffect>
                                  </p:childTnLst>
                                </p:cTn>
                              </p:par>
                            </p:childTnLst>
                          </p:cTn>
                        </p:par>
                        <p:par>
                          <p:cTn id="64" fill="hold">
                            <p:stCondLst>
                              <p:cond delay="1600"/>
                            </p:stCondLst>
                            <p:childTnLst>
                              <p:par>
                                <p:cTn id="65" presetID="12" presetClass="entr" presetSubtype="1"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p:tgtEl>
                                          <p:spTgt spid="27"/>
                                        </p:tgtEl>
                                        <p:attrNameLst>
                                          <p:attrName>ppt_y</p:attrName>
                                        </p:attrNameLst>
                                      </p:cBhvr>
                                      <p:tavLst>
                                        <p:tav tm="0">
                                          <p:val>
                                            <p:strVal val="#ppt_y-#ppt_h*1.125000"/>
                                          </p:val>
                                        </p:tav>
                                        <p:tav tm="100000">
                                          <p:val>
                                            <p:strVal val="#ppt_y"/>
                                          </p:val>
                                        </p:tav>
                                      </p:tavLst>
                                    </p:anim>
                                    <p:animEffect transition="in" filter="wipe(down)">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7"/>
                                        </p:tgtEl>
                                        <p:attrNameLst>
                                          <p:attrName>style.visibility</p:attrName>
                                        </p:attrNameLst>
                                      </p:cBhvr>
                                      <p:to>
                                        <p:strVal val="hidden"/>
                                      </p:to>
                                    </p:set>
                                  </p:childTnLst>
                                </p:cTn>
                              </p:par>
                              <p:par>
                                <p:cTn id="73" presetID="10" presetClass="entr" presetSubtype="0" fill="hold" grpId="2"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7" grpId="0" animBg="1"/>
      <p:bldP spid="40" grpId="0" animBg="1"/>
      <p:bldP spid="43" grpId="0" animBg="1"/>
      <p:bldP spid="44" grpId="0" animBg="1"/>
      <p:bldP spid="6" grpId="0" animBg="1"/>
      <p:bldP spid="6"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24" grpId="0" animBg="1"/>
      <p:bldP spid="27" grpId="0" animBg="1"/>
      <p:bldP spid="27" grpId="1" animBg="1"/>
      <p:bldP spid="27"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srcRect t="43902"/>
          <a:stretch/>
        </p:blipFill>
        <p:spPr>
          <a:xfrm>
            <a:off x="290691" y="2027658"/>
            <a:ext cx="11719798" cy="5129780"/>
          </a:xfrm>
          <a:prstGeom prst="rect">
            <a:avLst/>
          </a:prstGeom>
          <a:ln>
            <a:solidFill>
              <a:schemeClr val="accent1">
                <a:lumMod val="60000"/>
                <a:lumOff val="40000"/>
              </a:schemeClr>
            </a:solidFill>
          </a:ln>
        </p:spPr>
      </p:pic>
      <p:sp>
        <p:nvSpPr>
          <p:cNvPr id="8" name="Title 1"/>
          <p:cNvSpPr>
            <a:spLocks noGrp="1"/>
          </p:cNvSpPr>
          <p:nvPr>
            <p:ph type="title" idx="4294967295"/>
          </p:nvPr>
        </p:nvSpPr>
        <p:spPr>
          <a:xfrm>
            <a:off x="0" y="-142875"/>
            <a:ext cx="12192000" cy="1143000"/>
          </a:xfrm>
        </p:spPr>
        <p:txBody>
          <a:bodyPr>
            <a:noAutofit/>
          </a:bodyPr>
          <a:lstStyle/>
          <a:p>
            <a:pPr algn="ctr"/>
            <a:r>
              <a:rPr lang="en-US" sz="9600" b="1" cap="none"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Poor Richard" panose="02080502050505020702" pitchFamily="18" charset="0"/>
                <a:ea typeface="ＭＳ Ｐゴシック" pitchFamily="-84" charset="-128"/>
                <a:cs typeface="ＭＳ Ｐゴシック" pitchFamily="-84" charset="-128"/>
              </a:rPr>
              <a:t>Evaluation Planning</a:t>
            </a:r>
          </a:p>
        </p:txBody>
      </p:sp>
      <p:sp>
        <p:nvSpPr>
          <p:cNvPr id="9" name="Text Placeholder 3"/>
          <p:cNvSpPr txBox="1">
            <a:spLocks/>
          </p:cNvSpPr>
          <p:nvPr/>
        </p:nvSpPr>
        <p:spPr>
          <a:xfrm>
            <a:off x="290692" y="1135986"/>
            <a:ext cx="11719797" cy="830823"/>
          </a:xfrm>
          <a:prstGeom prst="rect">
            <a:avLst/>
          </a:prstGeom>
          <a:solidFill>
            <a:schemeClr val="accent2"/>
          </a:solidFill>
        </p:spPr>
        <p:txBody>
          <a:bodyPr vert="horz" lIns="91440" tIns="45720" rIns="91440" bIns="45720" rtlCol="0">
            <a:normAutofit fontScale="85000" lnSpcReduction="20000"/>
          </a:bodyPr>
          <a:lstStyle>
            <a:lvl1pPr marL="342900" indent="-342900" algn="l" defTabSz="914400" rtl="0" eaLnBrk="1" latinLnBrk="0" hangingPunct="1">
              <a:lnSpc>
                <a:spcPct val="90000"/>
              </a:lnSpc>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lnSpc>
                <a:spcPct val="90000"/>
              </a:lnSpc>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lnSpc>
                <a:spcPct val="90000"/>
              </a:lnSpc>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lnSpc>
                <a:spcPct val="90000"/>
              </a:lnSpc>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lnSpc>
                <a:spcPct val="90000"/>
              </a:lnSpc>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Clr>
                <a:prstClr val="black">
                  <a:lumMod val="75000"/>
                  <a:lumOff val="25000"/>
                </a:prstClr>
              </a:buClr>
              <a:buFont typeface="Arial" pitchFamily="34" charset="0"/>
              <a:buNone/>
            </a:pPr>
            <a:r>
              <a:rPr lang="en-US" sz="2800" b="1" dirty="0">
                <a:solidFill>
                  <a:prstClr val="black">
                    <a:lumMod val="75000"/>
                    <a:lumOff val="25000"/>
                  </a:prstClr>
                </a:solidFill>
                <a:ea typeface="ＭＳ Ｐゴシック" pitchFamily="-84" charset="-128"/>
                <a:cs typeface="ＭＳ Ｐゴシック" pitchFamily="-84" charset="-128"/>
              </a:rPr>
              <a:t>Every problem needs to be </a:t>
            </a:r>
            <a:r>
              <a:rPr lang="en-US" sz="2800" b="1" i="1" dirty="0">
                <a:solidFill>
                  <a:srgbClr val="D5EDF4">
                    <a:lumMod val="50000"/>
                  </a:srgbClr>
                </a:solidFill>
                <a:ea typeface="ＭＳ Ｐゴシック" pitchFamily="-84" charset="-128"/>
                <a:cs typeface="ＭＳ Ｐゴシック" pitchFamily="-84" charset="-128"/>
              </a:rPr>
              <a:t>monitored</a:t>
            </a:r>
            <a:r>
              <a:rPr lang="en-US" sz="2800" b="1" dirty="0">
                <a:solidFill>
                  <a:srgbClr val="D5EDF4">
                    <a:lumMod val="50000"/>
                  </a:srgbClr>
                </a:solidFill>
                <a:ea typeface="ＭＳ Ｐゴシック" pitchFamily="-84" charset="-128"/>
                <a:cs typeface="ＭＳ Ｐゴシック" pitchFamily="-84" charset="-128"/>
              </a:rPr>
              <a:t> </a:t>
            </a:r>
            <a:r>
              <a:rPr lang="en-US" sz="2800" b="1" dirty="0">
                <a:solidFill>
                  <a:prstClr val="black">
                    <a:lumMod val="75000"/>
                    <a:lumOff val="25000"/>
                  </a:prstClr>
                </a:solidFill>
                <a:ea typeface="ＭＳ Ｐゴシック" pitchFamily="-84" charset="-128"/>
                <a:cs typeface="ＭＳ Ｐゴシック" pitchFamily="-84" charset="-128"/>
              </a:rPr>
              <a:t>and </a:t>
            </a:r>
            <a:r>
              <a:rPr lang="en-US" sz="2800" b="1" i="1" dirty="0">
                <a:solidFill>
                  <a:schemeClr val="accent1">
                    <a:lumMod val="50000"/>
                  </a:schemeClr>
                </a:solidFill>
                <a:ea typeface="ＭＳ Ｐゴシック" pitchFamily="-84" charset="-128"/>
                <a:cs typeface="ＭＳ Ｐゴシック" pitchFamily="-84" charset="-128"/>
              </a:rPr>
              <a:t>evaluated</a:t>
            </a:r>
          </a:p>
          <a:p>
            <a:pPr lvl="1" algn="ctr">
              <a:buClrTx/>
            </a:pPr>
            <a:r>
              <a:rPr lang="en-US" sz="2800" dirty="0">
                <a:solidFill>
                  <a:prstClr val="black">
                    <a:lumMod val="75000"/>
                    <a:lumOff val="25000"/>
                  </a:prstClr>
                </a:solidFill>
              </a:rPr>
              <a:t>How to assess the </a:t>
            </a:r>
            <a:r>
              <a:rPr lang="en-US" sz="4300" b="1" dirty="0">
                <a:solidFill>
                  <a:srgbClr val="2F97B5"/>
                </a:solidFill>
                <a:latin typeface="Poor Richard" panose="02080502050505020702" pitchFamily="18" charset="0"/>
              </a:rPr>
              <a:t>Fidelity of Implementation</a:t>
            </a:r>
          </a:p>
          <a:p>
            <a:pPr lvl="1">
              <a:buClr>
                <a:srgbClr val="D5EDF4">
                  <a:lumMod val="60000"/>
                  <a:lumOff val="40000"/>
                </a:srgbClr>
              </a:buClr>
            </a:pPr>
            <a:endParaRPr lang="en-US" dirty="0">
              <a:solidFill>
                <a:prstClr val="black">
                  <a:lumMod val="75000"/>
                  <a:lumOff val="25000"/>
                </a:prstClr>
              </a:solidFill>
              <a:latin typeface="Calisto MT"/>
            </a:endParaRPr>
          </a:p>
        </p:txBody>
      </p:sp>
      <p:sp>
        <p:nvSpPr>
          <p:cNvPr id="7" name="Rectangle 6"/>
          <p:cNvSpPr/>
          <p:nvPr/>
        </p:nvSpPr>
        <p:spPr>
          <a:xfrm>
            <a:off x="5685159" y="3429000"/>
            <a:ext cx="1499912" cy="1465037"/>
          </a:xfrm>
          <a:prstGeom prst="rect">
            <a:avLst/>
          </a:prstGeom>
          <a:solidFill>
            <a:schemeClr val="bg2">
              <a:alpha val="29000"/>
            </a:schemeClr>
          </a:solid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3" name="Right Arrow 2"/>
          <p:cNvSpPr/>
          <p:nvPr/>
        </p:nvSpPr>
        <p:spPr>
          <a:xfrm rot="1578532">
            <a:off x="1380314" y="1192563"/>
            <a:ext cx="1359648" cy="567763"/>
          </a:xfrm>
          <a:prstGeom prst="rightArrow">
            <a:avLst/>
          </a:prstGeom>
          <a:solidFill>
            <a:srgbClr val="215D7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Part 1</a:t>
            </a:r>
          </a:p>
        </p:txBody>
      </p:sp>
      <p:sp>
        <p:nvSpPr>
          <p:cNvPr id="12" name="Right Arrow 2">
            <a:extLst>
              <a:ext uri="{FF2B5EF4-FFF2-40B4-BE49-F238E27FC236}">
                <a16:creationId xmlns:a16="http://schemas.microsoft.com/office/drawing/2014/main" id="{426A153D-742A-427B-9715-C8C737AF0444}"/>
              </a:ext>
            </a:extLst>
          </p:cNvPr>
          <p:cNvSpPr/>
          <p:nvPr/>
        </p:nvSpPr>
        <p:spPr>
          <a:xfrm rot="1578532">
            <a:off x="6375314" y="3780946"/>
            <a:ext cx="1359648" cy="567763"/>
          </a:xfrm>
          <a:prstGeom prst="rightArrow">
            <a:avLst/>
          </a:prstGeom>
          <a:solidFill>
            <a:srgbClr val="215D7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Part 1</a:t>
            </a:r>
          </a:p>
        </p:txBody>
      </p:sp>
      <p:sp>
        <p:nvSpPr>
          <p:cNvPr id="13" name="Rectangle 12">
            <a:extLst>
              <a:ext uri="{FF2B5EF4-FFF2-40B4-BE49-F238E27FC236}">
                <a16:creationId xmlns:a16="http://schemas.microsoft.com/office/drawing/2014/main" id="{5419ECCC-2A31-4528-B8BC-81EE2D59B114}"/>
              </a:ext>
            </a:extLst>
          </p:cNvPr>
          <p:cNvSpPr/>
          <p:nvPr/>
        </p:nvSpPr>
        <p:spPr>
          <a:xfrm>
            <a:off x="7626336" y="3429000"/>
            <a:ext cx="2150987" cy="2151030"/>
          </a:xfrm>
          <a:prstGeom prst="rect">
            <a:avLst/>
          </a:prstGeom>
          <a:solidFill>
            <a:schemeClr val="bg2">
              <a:alpha val="29000"/>
            </a:schemeClr>
          </a:solid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Tree>
    <p:custDataLst>
      <p:tags r:id="rId1"/>
    </p:custDataLst>
    <p:extLst>
      <p:ext uri="{BB962C8B-B14F-4D97-AF65-F5344CB8AC3E}">
        <p14:creationId xmlns:p14="http://schemas.microsoft.com/office/powerpoint/2010/main" val="1310516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yramid game show">
            <a:extLst>
              <a:ext uri="{FF2B5EF4-FFF2-40B4-BE49-F238E27FC236}">
                <a16:creationId xmlns:a16="http://schemas.microsoft.com/office/drawing/2014/main" id="{90704765-21F2-4F61-B7C3-A117426BB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01" y="776618"/>
            <a:ext cx="5600076" cy="40738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252E3962-6194-44BE-8551-B99FF9A19150}"/>
              </a:ext>
            </a:extLst>
          </p:cNvPr>
          <p:cNvGraphicFramePr/>
          <p:nvPr>
            <p:extLst>
              <p:ext uri="{D42A27DB-BD31-4B8C-83A1-F6EECF244321}">
                <p14:modId xmlns:p14="http://schemas.microsoft.com/office/powerpoint/2010/main" val="3694646727"/>
              </p:ext>
            </p:extLst>
          </p:nvPr>
        </p:nvGraphicFramePr>
        <p:xfrm>
          <a:off x="4165600" y="61437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5513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IMG_086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5" y="2979943"/>
            <a:ext cx="3951600" cy="3960250"/>
          </a:xfrm>
          <a:prstGeom prst="rect">
            <a:avLst/>
          </a:prstGeom>
          <a:ln>
            <a:noFill/>
          </a:ln>
          <a:effectLst>
            <a:softEdge rad="112500"/>
          </a:effectLst>
        </p:spPr>
      </p:pic>
      <p:sp>
        <p:nvSpPr>
          <p:cNvPr id="4" name="Title 3"/>
          <p:cNvSpPr>
            <a:spLocks noGrp="1"/>
          </p:cNvSpPr>
          <p:nvPr>
            <p:ph type="title" idx="4294967295"/>
          </p:nvPr>
        </p:nvSpPr>
        <p:spPr>
          <a:xfrm>
            <a:off x="0" y="266700"/>
            <a:ext cx="12199938" cy="750888"/>
          </a:xfrm>
        </p:spPr>
        <p:txBody>
          <a:bodyPr>
            <a:noAutofit/>
          </a:bodyPr>
          <a:lstStyle/>
          <a:p>
            <a:pPr algn="ctr"/>
            <a:r>
              <a:rPr lang="en-US" sz="9600" b="1" cap="none"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Poor Richard" panose="02080502050505020702" pitchFamily="18" charset="0"/>
              </a:rPr>
              <a:t>Fidelity Data</a:t>
            </a:r>
            <a:r>
              <a:rPr lang="en-US" sz="9600" b="1" i="1" dirty="0">
                <a:solidFill>
                  <a:schemeClr val="tx1"/>
                </a:solidFill>
                <a:latin typeface="Poor Richard" panose="02080502050505020702" pitchFamily="18" charset="0"/>
              </a:rPr>
              <a:t>  </a:t>
            </a:r>
            <a:br>
              <a:rPr lang="en-US" sz="2800" b="1" i="1" dirty="0"/>
            </a:br>
            <a:endParaRPr lang="en-US" sz="2800" b="1" i="1" dirty="0"/>
          </a:p>
        </p:txBody>
      </p:sp>
      <p:sp>
        <p:nvSpPr>
          <p:cNvPr id="6" name="TextBox 5"/>
          <p:cNvSpPr txBox="1"/>
          <p:nvPr/>
        </p:nvSpPr>
        <p:spPr>
          <a:xfrm>
            <a:off x="-7188" y="1130723"/>
            <a:ext cx="12199187" cy="1631216"/>
          </a:xfrm>
          <a:prstGeom prst="rect">
            <a:avLst/>
          </a:prstGeom>
          <a:solidFill>
            <a:schemeClr val="accent2"/>
          </a:solidFill>
        </p:spPr>
        <p:txBody>
          <a:bodyPr wrap="square" rtlCol="0">
            <a:spAutoFit/>
          </a:bodyPr>
          <a:lstStyle/>
          <a:p>
            <a:pPr algn="ctr"/>
            <a:r>
              <a:rPr lang="en-US" sz="2800" b="1" dirty="0"/>
              <a:t>Establish a fidelity check routine that relates to Implementation</a:t>
            </a:r>
          </a:p>
          <a:p>
            <a:pPr marL="800100" lvl="1" indent="-342900">
              <a:buFont typeface="Courier New" panose="02070309020205020404" pitchFamily="49" charset="0"/>
              <a:buChar char="o"/>
            </a:pPr>
            <a:r>
              <a:rPr lang="en-US" sz="2400" dirty="0">
                <a:solidFill>
                  <a:prstClr val="black"/>
                </a:solidFill>
              </a:rPr>
              <a:t>A 1-5 scale is used for questions </a:t>
            </a:r>
          </a:p>
          <a:p>
            <a:pPr marL="800100" lvl="1" indent="-342900">
              <a:buFont typeface="Courier New" panose="02070309020205020404" pitchFamily="49" charset="0"/>
              <a:buChar char="o"/>
            </a:pPr>
            <a:r>
              <a:rPr lang="en-US" sz="2400" dirty="0">
                <a:solidFill>
                  <a:prstClr val="black"/>
                </a:solidFill>
              </a:rPr>
              <a:t>Up to 3 questions per week</a:t>
            </a:r>
          </a:p>
          <a:p>
            <a:pPr marL="800100" lvl="1" indent="-342900">
              <a:buFont typeface="Courier New" panose="02070309020205020404" pitchFamily="49" charset="0"/>
              <a:buChar char="o"/>
            </a:pPr>
            <a:r>
              <a:rPr lang="en-US" sz="2400" dirty="0">
                <a:solidFill>
                  <a:prstClr val="black"/>
                </a:solidFill>
              </a:rPr>
              <a:t>Share scale as a poster in the faculty room, an electronic survey, or paper and pencil</a:t>
            </a:r>
          </a:p>
        </p:txBody>
      </p:sp>
      <p:sp>
        <p:nvSpPr>
          <p:cNvPr id="5" name="Rounded Rectangle 4"/>
          <p:cNvSpPr/>
          <p:nvPr/>
        </p:nvSpPr>
        <p:spPr>
          <a:xfrm>
            <a:off x="2840989" y="4022642"/>
            <a:ext cx="5293941" cy="1682472"/>
          </a:xfrm>
          <a:prstGeom prst="roundRect">
            <a:avLst/>
          </a:prstGeom>
          <a:solidFill>
            <a:schemeClr val="bg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sz="1600" dirty="0">
                <a:solidFill>
                  <a:schemeClr val="tx1"/>
                </a:solidFill>
              </a:rPr>
              <a:t>Did you provide “high-five greetings” to all students entering your class on time in the morning this week?</a:t>
            </a:r>
          </a:p>
          <a:p>
            <a:pPr marL="742950" indent="-742950" algn="ctr">
              <a:defRPr/>
            </a:pPr>
            <a:r>
              <a:rPr lang="en-US" sz="1600" dirty="0">
                <a:solidFill>
                  <a:schemeClr val="tx1"/>
                </a:solidFill>
              </a:rPr>
              <a:t>   </a:t>
            </a:r>
            <a:r>
              <a:rPr lang="en-US" sz="2800" dirty="0">
                <a:solidFill>
                  <a:schemeClr val="tx1"/>
                </a:solidFill>
              </a:rPr>
              <a:t>1          2          3        4      5</a:t>
            </a:r>
          </a:p>
          <a:p>
            <a:pPr algn="ctr">
              <a:defRPr/>
            </a:pPr>
            <a:r>
              <a:rPr lang="en-US" sz="1600" dirty="0">
                <a:solidFill>
                  <a:schemeClr val="tx1"/>
                </a:solidFill>
              </a:rPr>
              <a:t>No                                                            Yes  </a:t>
            </a:r>
          </a:p>
        </p:txBody>
      </p:sp>
      <p:cxnSp>
        <p:nvCxnSpPr>
          <p:cNvPr id="8" name="Straight Connector 7"/>
          <p:cNvCxnSpPr>
            <a:cxnSpLocks/>
          </p:cNvCxnSpPr>
          <p:nvPr/>
        </p:nvCxnSpPr>
        <p:spPr>
          <a:xfrm flipV="1">
            <a:off x="2922998" y="5058543"/>
            <a:ext cx="5147353" cy="1604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3558294" y="4952191"/>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latin typeface="Calisto MT"/>
            </a:endParaRPr>
          </a:p>
        </p:txBody>
      </p:sp>
      <p:sp>
        <p:nvSpPr>
          <p:cNvPr id="14" name="Oval 13"/>
          <p:cNvSpPr/>
          <p:nvPr/>
        </p:nvSpPr>
        <p:spPr>
          <a:xfrm>
            <a:off x="7365799" y="4829829"/>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15" name="Oval 14"/>
          <p:cNvSpPr/>
          <p:nvPr/>
        </p:nvSpPr>
        <p:spPr>
          <a:xfrm>
            <a:off x="7697345" y="5058543"/>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18" name="Oval 17"/>
          <p:cNvSpPr/>
          <p:nvPr/>
        </p:nvSpPr>
        <p:spPr>
          <a:xfrm>
            <a:off x="7351360" y="4980909"/>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20" name="Oval 19"/>
          <p:cNvSpPr/>
          <p:nvPr/>
        </p:nvSpPr>
        <p:spPr>
          <a:xfrm>
            <a:off x="6574333" y="4899965"/>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22" name="Oval 21"/>
          <p:cNvSpPr/>
          <p:nvPr/>
        </p:nvSpPr>
        <p:spPr>
          <a:xfrm>
            <a:off x="4779378" y="4949185"/>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23" name="Oval 22"/>
          <p:cNvSpPr/>
          <p:nvPr/>
        </p:nvSpPr>
        <p:spPr>
          <a:xfrm>
            <a:off x="7668871" y="4980115"/>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pic>
        <p:nvPicPr>
          <p:cNvPr id="26" name="Picture 25"/>
          <p:cNvPicPr>
            <a:picLocks noChangeAspect="1"/>
          </p:cNvPicPr>
          <p:nvPr/>
        </p:nvPicPr>
        <p:blipFill>
          <a:blip r:embed="rId5"/>
          <a:stretch>
            <a:fillRect/>
          </a:stretch>
        </p:blipFill>
        <p:spPr>
          <a:xfrm>
            <a:off x="8306656" y="3524512"/>
            <a:ext cx="3791163" cy="2502443"/>
          </a:xfrm>
          <a:prstGeom prst="rect">
            <a:avLst/>
          </a:prstGeom>
          <a:ln w="76200">
            <a:solidFill>
              <a:schemeClr val="bg1"/>
            </a:solidFill>
          </a:ln>
        </p:spPr>
      </p:pic>
      <p:sp>
        <p:nvSpPr>
          <p:cNvPr id="17" name="Oval 16">
            <a:extLst>
              <a:ext uri="{FF2B5EF4-FFF2-40B4-BE49-F238E27FC236}">
                <a16:creationId xmlns:a16="http://schemas.microsoft.com/office/drawing/2014/main" id="{1AFFF76B-B969-44F7-BF3E-2437F1754EA3}"/>
              </a:ext>
            </a:extLst>
          </p:cNvPr>
          <p:cNvSpPr/>
          <p:nvPr/>
        </p:nvSpPr>
        <p:spPr>
          <a:xfrm>
            <a:off x="6675911" y="4775734"/>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19" name="Oval 18">
            <a:extLst>
              <a:ext uri="{FF2B5EF4-FFF2-40B4-BE49-F238E27FC236}">
                <a16:creationId xmlns:a16="http://schemas.microsoft.com/office/drawing/2014/main" id="{91828ED1-C1C3-4C86-995D-2F5CBC39F5CA}"/>
              </a:ext>
            </a:extLst>
          </p:cNvPr>
          <p:cNvSpPr/>
          <p:nvPr/>
        </p:nvSpPr>
        <p:spPr>
          <a:xfrm>
            <a:off x="7677359" y="5203783"/>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21" name="Oval 20">
            <a:extLst>
              <a:ext uri="{FF2B5EF4-FFF2-40B4-BE49-F238E27FC236}">
                <a16:creationId xmlns:a16="http://schemas.microsoft.com/office/drawing/2014/main" id="{505B66D4-54E6-4CDD-BEE5-35AAE439554D}"/>
              </a:ext>
            </a:extLst>
          </p:cNvPr>
          <p:cNvSpPr/>
          <p:nvPr/>
        </p:nvSpPr>
        <p:spPr>
          <a:xfrm>
            <a:off x="7371834" y="4677036"/>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Tree>
    <p:custDataLst>
      <p:tags r:id="rId1"/>
    </p:custDataLst>
    <p:extLst>
      <p:ext uri="{BB962C8B-B14F-4D97-AF65-F5344CB8AC3E}">
        <p14:creationId xmlns:p14="http://schemas.microsoft.com/office/powerpoint/2010/main" val="608100401"/>
      </p:ext>
    </p:extLst>
  </p:cSld>
  <p:clrMapOvr>
    <a:masterClrMapping/>
  </p:clrMapOvr>
  <p:transition spd="slow" advTm="9096">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299"/>
                                          </p:stCondLst>
                                        </p:cTn>
                                        <p:tgtEl>
                                          <p:spTgt spid="20"/>
                                        </p:tgtEl>
                                        <p:attrNameLst>
                                          <p:attrName>style.visibility</p:attrName>
                                        </p:attrNameLst>
                                      </p:cBhvr>
                                      <p:to>
                                        <p:strVal val="visible"/>
                                      </p:to>
                                    </p:set>
                                  </p:childTnLst>
                                </p:cTn>
                              </p:par>
                            </p:childTnLst>
                          </p:cTn>
                        </p:par>
                        <p:par>
                          <p:cTn id="15" fill="hold">
                            <p:stCondLst>
                              <p:cond delay="1300"/>
                            </p:stCondLst>
                            <p:childTnLst>
                              <p:par>
                                <p:cTn id="16" presetID="1" presetClass="entr" presetSubtype="0" fill="hold" grpId="0" nodeType="afterEffect">
                                  <p:stCondLst>
                                    <p:cond delay="0"/>
                                  </p:stCondLst>
                                  <p:childTnLst>
                                    <p:set>
                                      <p:cBhvr>
                                        <p:cTn id="17" dur="1" fill="hold">
                                          <p:stCondLst>
                                            <p:cond delay="299"/>
                                          </p:stCondLst>
                                        </p:cTn>
                                        <p:tgtEl>
                                          <p:spTgt spid="14"/>
                                        </p:tgtEl>
                                        <p:attrNameLst>
                                          <p:attrName>style.visibility</p:attrName>
                                        </p:attrNameLst>
                                      </p:cBhvr>
                                      <p:to>
                                        <p:strVal val="visible"/>
                                      </p:to>
                                    </p:set>
                                  </p:childTnLst>
                                </p:cTn>
                              </p:par>
                            </p:childTnLst>
                          </p:cTn>
                        </p:par>
                        <p:par>
                          <p:cTn id="18" fill="hold">
                            <p:stCondLst>
                              <p:cond delay="1600"/>
                            </p:stCondLst>
                            <p:childTnLst>
                              <p:par>
                                <p:cTn id="19" presetID="1" presetClass="entr" presetSubtype="0" fill="hold" grpId="0" nodeType="afterEffect">
                                  <p:stCondLst>
                                    <p:cond delay="0"/>
                                  </p:stCondLst>
                                  <p:childTnLst>
                                    <p:set>
                                      <p:cBhvr>
                                        <p:cTn id="20" dur="1" fill="hold">
                                          <p:stCondLst>
                                            <p:cond delay="299"/>
                                          </p:stCondLst>
                                        </p:cTn>
                                        <p:tgtEl>
                                          <p:spTgt spid="15"/>
                                        </p:tgtEl>
                                        <p:attrNameLst>
                                          <p:attrName>style.visibility</p:attrName>
                                        </p:attrNameLst>
                                      </p:cBhvr>
                                      <p:to>
                                        <p:strVal val="visible"/>
                                      </p:to>
                                    </p:set>
                                  </p:childTnLst>
                                </p:cTn>
                              </p:par>
                            </p:childTnLst>
                          </p:cTn>
                        </p:par>
                        <p:par>
                          <p:cTn id="21" fill="hold">
                            <p:stCondLst>
                              <p:cond delay="1900"/>
                            </p:stCondLst>
                            <p:childTnLst>
                              <p:par>
                                <p:cTn id="22" presetID="1" presetClass="entr" presetSubtype="0" fill="hold" grpId="0" nodeType="afterEffect">
                                  <p:stCondLst>
                                    <p:cond delay="0"/>
                                  </p:stCondLst>
                                  <p:childTnLst>
                                    <p:set>
                                      <p:cBhvr>
                                        <p:cTn id="23" dur="1" fill="hold">
                                          <p:stCondLst>
                                            <p:cond delay="299"/>
                                          </p:stCondLst>
                                        </p:cTn>
                                        <p:tgtEl>
                                          <p:spTgt spid="13"/>
                                        </p:tgtEl>
                                        <p:attrNameLst>
                                          <p:attrName>style.visibility</p:attrName>
                                        </p:attrNameLst>
                                      </p:cBhvr>
                                      <p:to>
                                        <p:strVal val="visible"/>
                                      </p:to>
                                    </p:set>
                                  </p:childTnLst>
                                </p:cTn>
                              </p:par>
                            </p:childTnLst>
                          </p:cTn>
                        </p:par>
                        <p:par>
                          <p:cTn id="24" fill="hold">
                            <p:stCondLst>
                              <p:cond delay="2200"/>
                            </p:stCondLst>
                            <p:childTnLst>
                              <p:par>
                                <p:cTn id="25" presetID="1" presetClass="entr" presetSubtype="0" fill="hold" grpId="0" nodeType="afterEffect">
                                  <p:stCondLst>
                                    <p:cond delay="0"/>
                                  </p:stCondLst>
                                  <p:childTnLst>
                                    <p:set>
                                      <p:cBhvr>
                                        <p:cTn id="26" dur="1" fill="hold">
                                          <p:stCondLst>
                                            <p:cond delay="299"/>
                                          </p:stCondLst>
                                        </p:cTn>
                                        <p:tgtEl>
                                          <p:spTgt spid="22"/>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grpId="1" nodeType="afterEffect">
                                  <p:stCondLst>
                                    <p:cond delay="0"/>
                                  </p:stCondLst>
                                  <p:childTnLst>
                                    <p:set>
                                      <p:cBhvr>
                                        <p:cTn id="29" dur="1" fill="hold">
                                          <p:stCondLst>
                                            <p:cond delay="299"/>
                                          </p:stCondLst>
                                        </p:cTn>
                                        <p:tgtEl>
                                          <p:spTgt spid="20"/>
                                        </p:tgtEl>
                                        <p:attrNameLst>
                                          <p:attrName>style.visibility</p:attrName>
                                        </p:attrNameLst>
                                      </p:cBhvr>
                                      <p:to>
                                        <p:strVal val="visible"/>
                                      </p:to>
                                    </p:set>
                                  </p:childTnLst>
                                </p:cTn>
                              </p:par>
                            </p:childTnLst>
                          </p:cTn>
                        </p:par>
                        <p:par>
                          <p:cTn id="30" fill="hold">
                            <p:stCondLst>
                              <p:cond delay="2800"/>
                            </p:stCondLst>
                            <p:childTnLst>
                              <p:par>
                                <p:cTn id="31" presetID="1" presetClass="entr" presetSubtype="0" fill="hold" grpId="0" nodeType="afterEffect">
                                  <p:stCondLst>
                                    <p:cond delay="0"/>
                                  </p:stCondLst>
                                  <p:childTnLst>
                                    <p:set>
                                      <p:cBhvr>
                                        <p:cTn id="32" dur="1" fill="hold">
                                          <p:stCondLst>
                                            <p:cond delay="299"/>
                                          </p:stCondLst>
                                        </p:cTn>
                                        <p:tgtEl>
                                          <p:spTgt spid="18"/>
                                        </p:tgtEl>
                                        <p:attrNameLst>
                                          <p:attrName>style.visibility</p:attrName>
                                        </p:attrNameLst>
                                      </p:cBhvr>
                                      <p:to>
                                        <p:strVal val="visible"/>
                                      </p:to>
                                    </p:set>
                                  </p:childTnLst>
                                </p:cTn>
                              </p:par>
                            </p:childTnLst>
                          </p:cTn>
                        </p:par>
                        <p:par>
                          <p:cTn id="33" fill="hold">
                            <p:stCondLst>
                              <p:cond delay="3100"/>
                            </p:stCondLst>
                            <p:childTnLst>
                              <p:par>
                                <p:cTn id="34" presetID="1" presetClass="entr" presetSubtype="0" fill="hold" grpId="0" nodeType="afterEffect">
                                  <p:stCondLst>
                                    <p:cond delay="0"/>
                                  </p:stCondLst>
                                  <p:childTnLst>
                                    <p:set>
                                      <p:cBhvr>
                                        <p:cTn id="35" dur="1" fill="hold">
                                          <p:stCondLst>
                                            <p:cond delay="299"/>
                                          </p:stCondLst>
                                        </p:cTn>
                                        <p:tgtEl>
                                          <p:spTgt spid="23"/>
                                        </p:tgtEl>
                                        <p:attrNameLst>
                                          <p:attrName>style.visibility</p:attrName>
                                        </p:attrNameLst>
                                      </p:cBhvr>
                                      <p:to>
                                        <p:strVal val="visible"/>
                                      </p:to>
                                    </p:set>
                                  </p:childTnLst>
                                </p:cTn>
                              </p:par>
                            </p:childTnLst>
                          </p:cTn>
                        </p:par>
                        <p:par>
                          <p:cTn id="36" fill="hold">
                            <p:stCondLst>
                              <p:cond delay="3400"/>
                            </p:stCondLst>
                            <p:childTnLst>
                              <p:par>
                                <p:cTn id="37" presetID="18" presetClass="entr" presetSubtype="12"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strips(downLeft)">
                                      <p:cBhvr>
                                        <p:cTn id="39" dur="500"/>
                                        <p:tgtEl>
                                          <p:spTgt spid="24"/>
                                        </p:tgtEl>
                                      </p:cBhvr>
                                    </p:animEffect>
                                  </p:childTnLst>
                                </p:cTn>
                              </p:par>
                            </p:childTnLst>
                          </p:cTn>
                        </p:par>
                        <p:par>
                          <p:cTn id="40" fill="hold">
                            <p:stCondLst>
                              <p:cond delay="3900"/>
                            </p:stCondLst>
                            <p:childTnLst>
                              <p:par>
                                <p:cTn id="41" presetID="9"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dissolve">
                                      <p:cBhvr>
                                        <p:cTn id="43" dur="500"/>
                                        <p:tgtEl>
                                          <p:spTgt spid="26"/>
                                        </p:tgtEl>
                                      </p:cBhvr>
                                    </p:animEffect>
                                  </p:childTnLst>
                                </p:cTn>
                              </p:par>
                            </p:childTnLst>
                          </p:cTn>
                        </p:par>
                        <p:par>
                          <p:cTn id="44" fill="hold">
                            <p:stCondLst>
                              <p:cond delay="4400"/>
                            </p:stCondLst>
                            <p:childTnLst>
                              <p:par>
                                <p:cTn id="45" presetID="1" presetClass="entr" presetSubtype="0" fill="hold" grpId="0" nodeType="afterEffect">
                                  <p:stCondLst>
                                    <p:cond delay="0"/>
                                  </p:stCondLst>
                                  <p:childTnLst>
                                    <p:set>
                                      <p:cBhvr>
                                        <p:cTn id="46" dur="1" fill="hold">
                                          <p:stCondLst>
                                            <p:cond delay="299"/>
                                          </p:stCondLst>
                                        </p:cTn>
                                        <p:tgtEl>
                                          <p:spTgt spid="17"/>
                                        </p:tgtEl>
                                        <p:attrNameLst>
                                          <p:attrName>style.visibility</p:attrName>
                                        </p:attrNameLst>
                                      </p:cBhvr>
                                      <p:to>
                                        <p:strVal val="visible"/>
                                      </p:to>
                                    </p:set>
                                  </p:childTnLst>
                                </p:cTn>
                              </p:par>
                            </p:childTnLst>
                          </p:cTn>
                        </p:par>
                        <p:par>
                          <p:cTn id="47" fill="hold">
                            <p:stCondLst>
                              <p:cond delay="4700"/>
                            </p:stCondLst>
                            <p:childTnLst>
                              <p:par>
                                <p:cTn id="48" presetID="1" presetClass="entr" presetSubtype="0" fill="hold" grpId="1" nodeType="afterEffect">
                                  <p:stCondLst>
                                    <p:cond delay="0"/>
                                  </p:stCondLst>
                                  <p:childTnLst>
                                    <p:set>
                                      <p:cBhvr>
                                        <p:cTn id="49" dur="1" fill="hold">
                                          <p:stCondLst>
                                            <p:cond delay="299"/>
                                          </p:stCondLst>
                                        </p:cTn>
                                        <p:tgtEl>
                                          <p:spTgt spid="17"/>
                                        </p:tgtEl>
                                        <p:attrNameLst>
                                          <p:attrName>style.visibility</p:attrName>
                                        </p:attrNameLst>
                                      </p:cBhvr>
                                      <p:to>
                                        <p:strVal val="visible"/>
                                      </p:to>
                                    </p:set>
                                  </p:childTnLst>
                                </p:cTn>
                              </p:par>
                            </p:childTnLst>
                          </p:cTn>
                        </p:par>
                        <p:par>
                          <p:cTn id="50" fill="hold">
                            <p:stCondLst>
                              <p:cond delay="5000"/>
                            </p:stCondLst>
                            <p:childTnLst>
                              <p:par>
                                <p:cTn id="51" presetID="1" presetClass="entr" presetSubtype="0" fill="hold" grpId="0" nodeType="afterEffect">
                                  <p:stCondLst>
                                    <p:cond delay="0"/>
                                  </p:stCondLst>
                                  <p:childTnLst>
                                    <p:set>
                                      <p:cBhvr>
                                        <p:cTn id="52" dur="1" fill="hold">
                                          <p:stCondLst>
                                            <p:cond delay="299"/>
                                          </p:stCondLst>
                                        </p:cTn>
                                        <p:tgtEl>
                                          <p:spTgt spid="19"/>
                                        </p:tgtEl>
                                        <p:attrNameLst>
                                          <p:attrName>style.visibility</p:attrName>
                                        </p:attrNameLst>
                                      </p:cBhvr>
                                      <p:to>
                                        <p:strVal val="visible"/>
                                      </p:to>
                                    </p:set>
                                  </p:childTnLst>
                                </p:cTn>
                              </p:par>
                            </p:childTnLst>
                          </p:cTn>
                        </p:par>
                        <p:par>
                          <p:cTn id="53" fill="hold">
                            <p:stCondLst>
                              <p:cond delay="5300"/>
                            </p:stCondLst>
                            <p:childTnLst>
                              <p:par>
                                <p:cTn id="54" presetID="1" presetClass="entr" presetSubtype="0" fill="hold" grpId="1" nodeType="afterEffect">
                                  <p:stCondLst>
                                    <p:cond delay="0"/>
                                  </p:stCondLst>
                                  <p:childTnLst>
                                    <p:set>
                                      <p:cBhvr>
                                        <p:cTn id="55" dur="1" fill="hold">
                                          <p:stCondLst>
                                            <p:cond delay="299"/>
                                          </p:stCondLst>
                                        </p:cTn>
                                        <p:tgtEl>
                                          <p:spTgt spid="19"/>
                                        </p:tgtEl>
                                        <p:attrNameLst>
                                          <p:attrName>style.visibility</p:attrName>
                                        </p:attrNameLst>
                                      </p:cBhvr>
                                      <p:to>
                                        <p:strVal val="visible"/>
                                      </p:to>
                                    </p:set>
                                  </p:childTnLst>
                                </p:cTn>
                              </p:par>
                            </p:childTnLst>
                          </p:cTn>
                        </p:par>
                        <p:par>
                          <p:cTn id="56" fill="hold">
                            <p:stCondLst>
                              <p:cond delay="5600"/>
                            </p:stCondLst>
                            <p:childTnLst>
                              <p:par>
                                <p:cTn id="57" presetID="1" presetClass="entr" presetSubtype="0" fill="hold" grpId="0" nodeType="afterEffect">
                                  <p:stCondLst>
                                    <p:cond delay="0"/>
                                  </p:stCondLst>
                                  <p:childTnLst>
                                    <p:set>
                                      <p:cBhvr>
                                        <p:cTn id="58" dur="1" fill="hold">
                                          <p:stCondLst>
                                            <p:cond delay="299"/>
                                          </p:stCondLst>
                                        </p:cTn>
                                        <p:tgtEl>
                                          <p:spTgt spid="21"/>
                                        </p:tgtEl>
                                        <p:attrNameLst>
                                          <p:attrName>style.visibility</p:attrName>
                                        </p:attrNameLst>
                                      </p:cBhvr>
                                      <p:to>
                                        <p:strVal val="visible"/>
                                      </p:to>
                                    </p:set>
                                  </p:childTnLst>
                                </p:cTn>
                              </p:par>
                            </p:childTnLst>
                          </p:cTn>
                        </p:par>
                        <p:par>
                          <p:cTn id="59" fill="hold">
                            <p:stCondLst>
                              <p:cond delay="5900"/>
                            </p:stCondLst>
                            <p:childTnLst>
                              <p:par>
                                <p:cTn id="60" presetID="1" presetClass="entr" presetSubtype="0" fill="hold" grpId="1" nodeType="afterEffect">
                                  <p:stCondLst>
                                    <p:cond delay="0"/>
                                  </p:stCondLst>
                                  <p:childTnLst>
                                    <p:set>
                                      <p:cBhvr>
                                        <p:cTn id="61" dur="1" fill="hold">
                                          <p:stCondLst>
                                            <p:cond delay="2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3" grpId="0" animBg="1"/>
      <p:bldP spid="14" grpId="0" animBg="1"/>
      <p:bldP spid="15" grpId="0" animBg="1"/>
      <p:bldP spid="18" grpId="0" animBg="1"/>
      <p:bldP spid="20" grpId="0" animBg="1"/>
      <p:bldP spid="20" grpId="1" animBg="1"/>
      <p:bldP spid="22" grpId="0" animBg="1"/>
      <p:bldP spid="23" grpId="0" animBg="1"/>
      <p:bldP spid="17" grpId="0" animBg="1"/>
      <p:bldP spid="17" grpId="1" animBg="1"/>
      <p:bldP spid="19" grpId="0" animBg="1"/>
      <p:bldP spid="19" grpId="1" animBg="1"/>
      <p:bldP spid="21" grpId="0" animBg="1"/>
      <p:bldP spid="2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srcRect t="43902"/>
          <a:stretch/>
        </p:blipFill>
        <p:spPr>
          <a:xfrm>
            <a:off x="331789" y="1728220"/>
            <a:ext cx="11719797" cy="5129780"/>
          </a:xfrm>
          <a:prstGeom prst="rect">
            <a:avLst/>
          </a:prstGeom>
          <a:ln>
            <a:solidFill>
              <a:schemeClr val="accent1">
                <a:lumMod val="60000"/>
                <a:lumOff val="40000"/>
              </a:schemeClr>
            </a:solidFill>
          </a:ln>
        </p:spPr>
      </p:pic>
      <p:sp>
        <p:nvSpPr>
          <p:cNvPr id="8" name="Title 1"/>
          <p:cNvSpPr>
            <a:spLocks noGrp="1"/>
          </p:cNvSpPr>
          <p:nvPr>
            <p:ph type="title" idx="4294967295"/>
          </p:nvPr>
        </p:nvSpPr>
        <p:spPr>
          <a:xfrm>
            <a:off x="0" y="-119063"/>
            <a:ext cx="12192000" cy="1143001"/>
          </a:xfrm>
        </p:spPr>
        <p:txBody>
          <a:bodyPr>
            <a:noAutofit/>
          </a:bodyPr>
          <a:lstStyle/>
          <a:p>
            <a:pPr algn="ctr"/>
            <a:r>
              <a:rPr lang="en-US" sz="9600" b="1" cap="none"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Poor Richard" panose="02080502050505020702" pitchFamily="18" charset="0"/>
                <a:ea typeface="ＭＳ Ｐゴシック" pitchFamily="-84" charset="-128"/>
                <a:cs typeface="ＭＳ Ｐゴシック" pitchFamily="-84" charset="-128"/>
              </a:rPr>
              <a:t>Evaluation Planning</a:t>
            </a:r>
          </a:p>
        </p:txBody>
      </p:sp>
      <p:sp>
        <p:nvSpPr>
          <p:cNvPr id="9" name="Text Placeholder 3"/>
          <p:cNvSpPr txBox="1">
            <a:spLocks/>
          </p:cNvSpPr>
          <p:nvPr/>
        </p:nvSpPr>
        <p:spPr>
          <a:xfrm>
            <a:off x="331789" y="1155843"/>
            <a:ext cx="11719797" cy="1344220"/>
          </a:xfrm>
          <a:prstGeom prst="rect">
            <a:avLst/>
          </a:prstGeom>
          <a:solidFill>
            <a:schemeClr val="accent2"/>
          </a:solidFill>
        </p:spPr>
        <p:txBody>
          <a:bodyPr vert="horz" lIns="91440" tIns="45720" rIns="91440" bIns="45720" rtlCol="0">
            <a:normAutofit lnSpcReduction="10000"/>
          </a:bodyPr>
          <a:lstStyle>
            <a:lvl1pPr marL="342900" indent="-342900" algn="l" defTabSz="914400" rtl="0" eaLnBrk="1" latinLnBrk="0" hangingPunct="1">
              <a:lnSpc>
                <a:spcPct val="90000"/>
              </a:lnSpc>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lnSpc>
                <a:spcPct val="90000"/>
              </a:lnSpc>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lnSpc>
                <a:spcPct val="90000"/>
              </a:lnSpc>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lnSpc>
                <a:spcPct val="90000"/>
              </a:lnSpc>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lnSpc>
                <a:spcPct val="90000"/>
              </a:lnSpc>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ctr">
              <a:buClrTx/>
            </a:pPr>
            <a:r>
              <a:rPr lang="en-US" sz="2800" dirty="0">
                <a:solidFill>
                  <a:prstClr val="black">
                    <a:lumMod val="75000"/>
                    <a:lumOff val="25000"/>
                  </a:prstClr>
                </a:solidFill>
              </a:rPr>
              <a:t>How to assess the </a:t>
            </a:r>
            <a:r>
              <a:rPr lang="en-US" sz="4300" b="1" dirty="0">
                <a:solidFill>
                  <a:srgbClr val="2F97B5"/>
                </a:solidFill>
                <a:latin typeface="Poor Richard" panose="02080502050505020702" pitchFamily="18" charset="0"/>
              </a:rPr>
              <a:t>Fidelity of Implementation</a:t>
            </a:r>
          </a:p>
          <a:p>
            <a:pPr lvl="1" algn="ctr">
              <a:buClrTx/>
            </a:pPr>
            <a:r>
              <a:rPr lang="en-US" sz="2800" dirty="0">
                <a:solidFill>
                  <a:prstClr val="black">
                    <a:lumMod val="75000"/>
                    <a:lumOff val="25000"/>
                  </a:prstClr>
                </a:solidFill>
              </a:rPr>
              <a:t>How to assess the </a:t>
            </a:r>
            <a:r>
              <a:rPr lang="en-US" sz="4300" b="1" dirty="0">
                <a:solidFill>
                  <a:srgbClr val="C00000"/>
                </a:solidFill>
                <a:latin typeface="Poor Richard" panose="02080502050505020702" pitchFamily="18" charset="0"/>
              </a:rPr>
              <a:t>Impact of Solution</a:t>
            </a:r>
          </a:p>
        </p:txBody>
      </p:sp>
      <p:sp>
        <p:nvSpPr>
          <p:cNvPr id="7" name="Rectangle 6"/>
          <p:cNvSpPr/>
          <p:nvPr/>
        </p:nvSpPr>
        <p:spPr>
          <a:xfrm>
            <a:off x="5757148" y="4591579"/>
            <a:ext cx="1499912" cy="2050664"/>
          </a:xfrm>
          <a:prstGeom prst="rect">
            <a:avLst/>
          </a:prstGeom>
          <a:solidFill>
            <a:srgbClr val="C00000">
              <a:alpha val="29000"/>
            </a:srgbClr>
          </a:solid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3" name="Right Arrow 2"/>
          <p:cNvSpPr/>
          <p:nvPr/>
        </p:nvSpPr>
        <p:spPr>
          <a:xfrm rot="1578532">
            <a:off x="813570" y="940141"/>
            <a:ext cx="1359648" cy="567763"/>
          </a:xfrm>
          <a:prstGeom prst="rightArrow">
            <a:avLst/>
          </a:prstGeom>
          <a:solidFill>
            <a:srgbClr val="215D7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Part 1</a:t>
            </a:r>
          </a:p>
        </p:txBody>
      </p:sp>
      <p:sp>
        <p:nvSpPr>
          <p:cNvPr id="11" name="Right Arrow 9">
            <a:extLst>
              <a:ext uri="{FF2B5EF4-FFF2-40B4-BE49-F238E27FC236}">
                <a16:creationId xmlns:a16="http://schemas.microsoft.com/office/drawing/2014/main" id="{1F318822-4803-4E29-A946-0002C9F02548}"/>
              </a:ext>
            </a:extLst>
          </p:cNvPr>
          <p:cNvSpPr/>
          <p:nvPr/>
        </p:nvSpPr>
        <p:spPr>
          <a:xfrm rot="19743140">
            <a:off x="1718809" y="2033771"/>
            <a:ext cx="1359648" cy="567763"/>
          </a:xfrm>
          <a:prstGeom prst="rightArrow">
            <a:avLst/>
          </a:prstGeom>
          <a:solidFill>
            <a:srgbClr val="80000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Part 2</a:t>
            </a:r>
          </a:p>
        </p:txBody>
      </p:sp>
      <p:sp>
        <p:nvSpPr>
          <p:cNvPr id="12" name="Rectangle 11">
            <a:extLst>
              <a:ext uri="{FF2B5EF4-FFF2-40B4-BE49-F238E27FC236}">
                <a16:creationId xmlns:a16="http://schemas.microsoft.com/office/drawing/2014/main" id="{2FAC0CAC-372F-40FE-86B9-3D1011AFCC16}"/>
              </a:ext>
            </a:extLst>
          </p:cNvPr>
          <p:cNvSpPr/>
          <p:nvPr/>
        </p:nvSpPr>
        <p:spPr>
          <a:xfrm>
            <a:off x="9926742" y="3166896"/>
            <a:ext cx="2037513" cy="2050664"/>
          </a:xfrm>
          <a:prstGeom prst="rect">
            <a:avLst/>
          </a:prstGeom>
          <a:solidFill>
            <a:srgbClr val="C00000">
              <a:alpha val="29000"/>
            </a:srgbClr>
          </a:solid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13" name="Right Arrow 9">
            <a:extLst>
              <a:ext uri="{FF2B5EF4-FFF2-40B4-BE49-F238E27FC236}">
                <a16:creationId xmlns:a16="http://schemas.microsoft.com/office/drawing/2014/main" id="{BC98DB34-8498-4679-B74C-ECB093B68237}"/>
              </a:ext>
            </a:extLst>
          </p:cNvPr>
          <p:cNvSpPr/>
          <p:nvPr/>
        </p:nvSpPr>
        <p:spPr>
          <a:xfrm rot="19743140">
            <a:off x="8652153" y="4655158"/>
            <a:ext cx="1359648" cy="567763"/>
          </a:xfrm>
          <a:prstGeom prst="rightArrow">
            <a:avLst/>
          </a:prstGeom>
          <a:solidFill>
            <a:srgbClr val="80000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rPr>
              <a:t>Part 2</a:t>
            </a:r>
          </a:p>
        </p:txBody>
      </p:sp>
    </p:spTree>
    <p:custDataLst>
      <p:tags r:id="rId1"/>
    </p:custDataLst>
    <p:extLst>
      <p:ext uri="{BB962C8B-B14F-4D97-AF65-F5344CB8AC3E}">
        <p14:creationId xmlns:p14="http://schemas.microsoft.com/office/powerpoint/2010/main" val="1271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result for green flag">
            <a:extLst>
              <a:ext uri="{FF2B5EF4-FFF2-40B4-BE49-F238E27FC236}">
                <a16:creationId xmlns:a16="http://schemas.microsoft.com/office/drawing/2014/main" id="{2E42A6BC-8359-444C-9F7E-4F8EBFB56B7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865145" y="122421"/>
            <a:ext cx="3217798" cy="2683277"/>
          </a:xfrm>
          <a:prstGeom prst="rect">
            <a:avLst/>
          </a:prstGeom>
          <a:noFill/>
          <a:ln>
            <a:noFill/>
          </a:ln>
        </p:spPr>
      </p:pic>
      <p:sp>
        <p:nvSpPr>
          <p:cNvPr id="7" name="Rectangle 6">
            <a:extLst>
              <a:ext uri="{FF2B5EF4-FFF2-40B4-BE49-F238E27FC236}">
                <a16:creationId xmlns:a16="http://schemas.microsoft.com/office/drawing/2014/main" id="{45DE69CC-9278-4CAF-8954-CD9D4004E750}"/>
              </a:ext>
            </a:extLst>
          </p:cNvPr>
          <p:cNvSpPr/>
          <p:nvPr/>
        </p:nvSpPr>
        <p:spPr>
          <a:xfrm>
            <a:off x="10700466" y="632408"/>
            <a:ext cx="1116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9</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2D8D608A-B590-4835-A60D-37B4684559C3}"/>
              </a:ext>
            </a:extLst>
          </p:cNvPr>
          <p:cNvSpPr/>
          <p:nvPr/>
        </p:nvSpPr>
        <p:spPr>
          <a:xfrm>
            <a:off x="375522" y="515124"/>
            <a:ext cx="5312213" cy="2800767"/>
          </a:xfrm>
          <a:prstGeom prst="rect">
            <a:avLst/>
          </a:prstGeom>
        </p:spPr>
        <p:txBody>
          <a:bodyPr wrap="square">
            <a:spAutoFit/>
          </a:bodyPr>
          <a:lstStyle/>
          <a:p>
            <a:r>
              <a:rPr lang="en-US" sz="8800" b="1" dirty="0">
                <a:latin typeface="Poor Richard" panose="02080502050505020702" pitchFamily="18" charset="0"/>
                <a:ea typeface="Poor Richard" panose="02080502050505020702" pitchFamily="18" charset="0"/>
                <a:cs typeface="Times New Roman" panose="02020603050405020304" pitchFamily="18" charset="0"/>
              </a:rPr>
              <a:t>Impact &amp; Feasibility</a:t>
            </a:r>
            <a:endParaRPr lang="en-US" sz="8800" dirty="0"/>
          </a:p>
        </p:txBody>
      </p:sp>
      <p:pic>
        <p:nvPicPr>
          <p:cNvPr id="10" name="Picture 9">
            <a:extLst>
              <a:ext uri="{FF2B5EF4-FFF2-40B4-BE49-F238E27FC236}">
                <a16:creationId xmlns:a16="http://schemas.microsoft.com/office/drawing/2014/main" id="{4D65096F-1A57-493C-9E6B-AB607DC9B85E}"/>
              </a:ext>
            </a:extLst>
          </p:cNvPr>
          <p:cNvPicPr>
            <a:picLocks noChangeAspect="1"/>
          </p:cNvPicPr>
          <p:nvPr/>
        </p:nvPicPr>
        <p:blipFill>
          <a:blip r:embed="rId4"/>
          <a:stretch>
            <a:fillRect/>
          </a:stretch>
        </p:blipFill>
        <p:spPr>
          <a:xfrm>
            <a:off x="1923264" y="3429000"/>
            <a:ext cx="10081382" cy="3256099"/>
          </a:xfrm>
          <a:prstGeom prst="rect">
            <a:avLst/>
          </a:prstGeom>
        </p:spPr>
      </p:pic>
      <p:sp>
        <p:nvSpPr>
          <p:cNvPr id="11" name="Rectangle 10">
            <a:extLst>
              <a:ext uri="{FF2B5EF4-FFF2-40B4-BE49-F238E27FC236}">
                <a16:creationId xmlns:a16="http://schemas.microsoft.com/office/drawing/2014/main" id="{4429E293-6DC1-47F4-AF7A-3E11E0224D5B}"/>
              </a:ext>
            </a:extLst>
          </p:cNvPr>
          <p:cNvSpPr/>
          <p:nvPr/>
        </p:nvSpPr>
        <p:spPr>
          <a:xfrm>
            <a:off x="5052969" y="1147988"/>
            <a:ext cx="6096000" cy="2062103"/>
          </a:xfrm>
          <a:prstGeom prst="rect">
            <a:avLst/>
          </a:prstGeom>
        </p:spPr>
        <p:txBody>
          <a:bodyPr>
            <a:spAutoFit/>
          </a:bodyPr>
          <a:lstStyle/>
          <a:p>
            <a:pPr marL="285750" indent="-285750">
              <a:spcAft>
                <a:spcPts val="800"/>
              </a:spcAft>
              <a:buFont typeface="Courier New" panose="02070309020205020404" pitchFamily="49" charset="0"/>
              <a:buChar char="o"/>
            </a:pPr>
            <a:r>
              <a:rPr lang="en-US" b="1" dirty="0">
                <a:solidFill>
                  <a:srgbClr val="008080"/>
                </a:solidFill>
                <a:latin typeface="Century Gothic" panose="020B0502020202020204" pitchFamily="34" charset="0"/>
                <a:ea typeface="Poor Richard" panose="02080502050505020702" pitchFamily="18" charset="0"/>
                <a:cs typeface="Times New Roman" panose="02020603050405020304" pitchFamily="18" charset="0"/>
              </a:rPr>
              <a:t>Before determining if solution had an impact on student behavior </a:t>
            </a:r>
            <a:endParaRPr lang="en-US" sz="1100" b="1" dirty="0">
              <a:solidFill>
                <a:srgbClr val="008080"/>
              </a:solidFill>
              <a:latin typeface="Century Gothic" panose="020B0502020202020204" pitchFamily="34" charset="0"/>
              <a:ea typeface="Poor Richard" panose="02080502050505020702" pitchFamily="18" charset="0"/>
              <a:cs typeface="Times New Roman" panose="02020603050405020304" pitchFamily="18" charset="0"/>
            </a:endParaRPr>
          </a:p>
          <a:p>
            <a:pPr marL="285750" indent="-285750">
              <a:spcAft>
                <a:spcPts val="800"/>
              </a:spcAft>
              <a:buFont typeface="Courier New" panose="02070309020205020404" pitchFamily="49" charset="0"/>
              <a:buChar char="o"/>
            </a:pPr>
            <a:r>
              <a:rPr lang="en-US" b="1" dirty="0">
                <a:solidFill>
                  <a:srgbClr val="008080"/>
                </a:solidFill>
                <a:latin typeface="Century Gothic" panose="020B0502020202020204" pitchFamily="34" charset="0"/>
                <a:ea typeface="Poor Richard" panose="02080502050505020702" pitchFamily="18" charset="0"/>
                <a:cs typeface="Times New Roman" panose="02020603050405020304" pitchFamily="18" charset="0"/>
              </a:rPr>
              <a:t>Ensure a high level of implementation fidelity</a:t>
            </a:r>
            <a:r>
              <a:rPr lang="en-US" sz="1000" b="1" dirty="0">
                <a:solidFill>
                  <a:srgbClr val="008080"/>
                </a:solidFill>
                <a:latin typeface="Century Gothic" panose="020B0502020202020204" pitchFamily="34" charset="0"/>
                <a:ea typeface="Poor Richard" panose="02080502050505020702" pitchFamily="18" charset="0"/>
                <a:cs typeface="Times New Roman" panose="02020603050405020304" pitchFamily="18" charset="0"/>
              </a:rPr>
              <a:t> </a:t>
            </a:r>
            <a:endParaRPr lang="en-US" sz="1100" b="1" dirty="0">
              <a:solidFill>
                <a:srgbClr val="008080"/>
              </a:solidFill>
              <a:latin typeface="Century Gothic" panose="020B0502020202020204" pitchFamily="34" charset="0"/>
              <a:ea typeface="Poor Richard" panose="02080502050505020702" pitchFamily="18" charset="0"/>
              <a:cs typeface="Times New Roman" panose="02020603050405020304" pitchFamily="18" charset="0"/>
            </a:endParaRPr>
          </a:p>
          <a:p>
            <a:pPr marL="285750" indent="-285750">
              <a:spcAft>
                <a:spcPts val="800"/>
              </a:spcAft>
              <a:buFont typeface="Courier New" panose="02070309020205020404" pitchFamily="49" charset="0"/>
              <a:buChar char="o"/>
            </a:pPr>
            <a:r>
              <a:rPr lang="en-US" b="1" dirty="0">
                <a:solidFill>
                  <a:srgbClr val="008080"/>
                </a:solidFill>
                <a:latin typeface="Century Gothic" panose="020B0502020202020204" pitchFamily="34" charset="0"/>
                <a:ea typeface="Poor Richard" panose="02080502050505020702" pitchFamily="18" charset="0"/>
                <a:cs typeface="Times New Roman" panose="02020603050405020304" pitchFamily="18" charset="0"/>
              </a:rPr>
              <a:t>Measure the degree in which the intervention was implemented as defined/expected</a:t>
            </a:r>
            <a:endParaRPr lang="en-US" sz="1100" b="1" dirty="0">
              <a:solidFill>
                <a:srgbClr val="008080"/>
              </a:solidFill>
              <a:latin typeface="Century Gothic" panose="020B0502020202020204" pitchFamily="34" charset="0"/>
              <a:ea typeface="Poor Richard" panose="02080502050505020702" pitchFamily="18" charset="0"/>
              <a:cs typeface="Times New Roman" panose="02020603050405020304" pitchFamily="18" charset="0"/>
            </a:endParaRPr>
          </a:p>
          <a:p>
            <a:pPr marL="285750" indent="-285750">
              <a:spcAft>
                <a:spcPts val="800"/>
              </a:spcAft>
              <a:buFont typeface="Courier New" panose="02070309020205020404" pitchFamily="49" charset="0"/>
              <a:buChar char="o"/>
            </a:pPr>
            <a:r>
              <a:rPr lang="en-US" b="1" dirty="0">
                <a:solidFill>
                  <a:srgbClr val="008080"/>
                </a:solidFill>
                <a:latin typeface="Century Gothic" panose="020B0502020202020204" pitchFamily="34" charset="0"/>
                <a:ea typeface="Poor Richard" panose="02080502050505020702" pitchFamily="18" charset="0"/>
                <a:cs typeface="Times New Roman" panose="02020603050405020304" pitchFamily="18" charset="0"/>
              </a:rPr>
              <a:t>Make easy for staff to record data</a:t>
            </a:r>
            <a:endParaRPr lang="en-US" sz="1100" b="1" dirty="0">
              <a:solidFill>
                <a:srgbClr val="008080"/>
              </a:solidFill>
              <a:latin typeface="Century Gothic" panose="020B0502020202020204" pitchFamily="34" charset="0"/>
              <a:ea typeface="Poor Richard" panose="02080502050505020702" pitchFamily="18" charset="0"/>
              <a:cs typeface="Times New Roman" panose="02020603050405020304" pitchFamily="18" charset="0"/>
            </a:endParaRPr>
          </a:p>
        </p:txBody>
      </p:sp>
    </p:spTree>
    <p:extLst>
      <p:ext uri="{BB962C8B-B14F-4D97-AF65-F5344CB8AC3E}">
        <p14:creationId xmlns:p14="http://schemas.microsoft.com/office/powerpoint/2010/main" val="389449435"/>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1573530" y="304802"/>
            <a:ext cx="2388870" cy="1981199"/>
          </a:xfrm>
          <a:prstGeom prst="ellipse">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a:lstStyle/>
          <a:p>
            <a:pPr eaLnBrk="0" hangingPunct="0">
              <a:defRPr/>
            </a:pPr>
            <a:r>
              <a:rPr lang="en-US" sz="2000" dirty="0">
                <a:solidFill>
                  <a:prstClr val="black"/>
                </a:solidFill>
              </a:rPr>
              <a:t>What</a:t>
            </a:r>
          </a:p>
        </p:txBody>
      </p:sp>
      <p:sp>
        <p:nvSpPr>
          <p:cNvPr id="5" name="Oval 4"/>
          <p:cNvSpPr/>
          <p:nvPr/>
        </p:nvSpPr>
        <p:spPr bwMode="auto">
          <a:xfrm>
            <a:off x="3200400" y="304800"/>
            <a:ext cx="2202180" cy="2057400"/>
          </a:xfrm>
          <a:prstGeom prst="ellipse">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a:lstStyle/>
          <a:p>
            <a:pPr algn="r" eaLnBrk="0" hangingPunct="0">
              <a:defRPr/>
            </a:pPr>
            <a:r>
              <a:rPr lang="en-US" sz="2000" dirty="0">
                <a:solidFill>
                  <a:prstClr val="black"/>
                </a:solidFill>
              </a:rPr>
              <a:t>When</a:t>
            </a:r>
          </a:p>
        </p:txBody>
      </p:sp>
      <p:sp>
        <p:nvSpPr>
          <p:cNvPr id="7" name="Oval 6"/>
          <p:cNvSpPr/>
          <p:nvPr/>
        </p:nvSpPr>
        <p:spPr bwMode="auto">
          <a:xfrm>
            <a:off x="2514600" y="2057400"/>
            <a:ext cx="2209800" cy="2057400"/>
          </a:xfrm>
          <a:prstGeom prst="ellipse">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solidFill>
                <a:prstClr val="black"/>
              </a:solidFill>
              <a:latin typeface="Times New Roman" pitchFamily="18" charset="0"/>
            </a:endParaRPr>
          </a:p>
          <a:p>
            <a:pPr eaLnBrk="0" hangingPunct="0">
              <a:defRPr/>
            </a:pPr>
            <a:endParaRPr lang="en-US" sz="1600" dirty="0">
              <a:solidFill>
                <a:prstClr val="black"/>
              </a:solidFill>
              <a:latin typeface="News Gothic MT"/>
            </a:endParaRPr>
          </a:p>
          <a:p>
            <a:pPr eaLnBrk="0" hangingPunct="0">
              <a:defRPr/>
            </a:pPr>
            <a:endParaRPr lang="en-US" sz="1600" dirty="0">
              <a:solidFill>
                <a:prstClr val="black"/>
              </a:solidFill>
              <a:latin typeface="Times New Roman" pitchFamily="18" charset="0"/>
            </a:endParaRPr>
          </a:p>
          <a:p>
            <a:pPr eaLnBrk="0" hangingPunct="0">
              <a:defRPr/>
            </a:pPr>
            <a:endParaRPr lang="en-US" sz="1600" dirty="0">
              <a:solidFill>
                <a:prstClr val="black"/>
              </a:solidFill>
              <a:latin typeface="News Gothic MT"/>
            </a:endParaRPr>
          </a:p>
          <a:p>
            <a:pPr eaLnBrk="0" hangingPunct="0">
              <a:defRPr/>
            </a:pPr>
            <a:endParaRPr lang="en-US" sz="1600" dirty="0">
              <a:solidFill>
                <a:prstClr val="black"/>
              </a:solidFill>
              <a:latin typeface="Times New Roman" pitchFamily="18" charset="0"/>
            </a:endParaRPr>
          </a:p>
          <a:p>
            <a:pPr algn="ctr" eaLnBrk="0" hangingPunct="0">
              <a:defRPr/>
            </a:pPr>
            <a:r>
              <a:rPr lang="en-US" sz="2000" dirty="0">
                <a:solidFill>
                  <a:prstClr val="black"/>
                </a:solidFill>
                <a:latin typeface="Times New Roman" pitchFamily="18" charset="0"/>
              </a:rPr>
              <a:t>  </a:t>
            </a:r>
            <a:r>
              <a:rPr lang="en-US" sz="2000" dirty="0">
                <a:solidFill>
                  <a:prstClr val="black"/>
                </a:solidFill>
              </a:rPr>
              <a:t>Who</a:t>
            </a:r>
          </a:p>
        </p:txBody>
      </p:sp>
      <p:sp>
        <p:nvSpPr>
          <p:cNvPr id="8" name="Oval 7"/>
          <p:cNvSpPr/>
          <p:nvPr/>
        </p:nvSpPr>
        <p:spPr bwMode="auto">
          <a:xfrm>
            <a:off x="1636426" y="1828801"/>
            <a:ext cx="2097375" cy="2057400"/>
          </a:xfrm>
          <a:prstGeom prst="ellipse">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solidFill>
                <a:prstClr val="black"/>
              </a:solidFill>
              <a:latin typeface="Times New Roman" pitchFamily="18" charset="0"/>
            </a:endParaRPr>
          </a:p>
          <a:p>
            <a:pPr eaLnBrk="0" hangingPunct="0">
              <a:defRPr/>
            </a:pPr>
            <a:endParaRPr lang="en-US" sz="1600" dirty="0">
              <a:solidFill>
                <a:prstClr val="black"/>
              </a:solidFill>
              <a:latin typeface="News Gothic MT"/>
            </a:endParaRPr>
          </a:p>
          <a:p>
            <a:pPr eaLnBrk="0" hangingPunct="0">
              <a:defRPr/>
            </a:pPr>
            <a:endParaRPr lang="en-US" sz="1600" dirty="0">
              <a:solidFill>
                <a:prstClr val="black"/>
              </a:solidFill>
              <a:latin typeface="Times New Roman" pitchFamily="18" charset="0"/>
            </a:endParaRPr>
          </a:p>
          <a:p>
            <a:pPr eaLnBrk="0" hangingPunct="0">
              <a:defRPr/>
            </a:pPr>
            <a:r>
              <a:rPr lang="en-US" sz="2000" dirty="0">
                <a:solidFill>
                  <a:prstClr val="black"/>
                </a:solidFill>
              </a:rPr>
              <a:t>Why</a:t>
            </a:r>
          </a:p>
        </p:txBody>
      </p:sp>
      <p:sp>
        <p:nvSpPr>
          <p:cNvPr id="6" name="Oval 5"/>
          <p:cNvSpPr/>
          <p:nvPr/>
        </p:nvSpPr>
        <p:spPr bwMode="auto">
          <a:xfrm>
            <a:off x="3657600" y="1676400"/>
            <a:ext cx="2102152" cy="1981202"/>
          </a:xfrm>
          <a:prstGeom prst="ellipse">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anchor="ctr" anchorCtr="1">
            <a:prstTxWarp prst="textNoShape">
              <a:avLst/>
            </a:prstTxWarp>
          </a:bodyPr>
          <a:lstStyle/>
          <a:p>
            <a:pPr eaLnBrk="0" hangingPunct="0">
              <a:defRPr/>
            </a:pPr>
            <a:r>
              <a:rPr lang="en-US" sz="1600" dirty="0">
                <a:solidFill>
                  <a:prstClr val="black"/>
                </a:solidFill>
                <a:latin typeface="Times New Roman" charset="0"/>
              </a:rPr>
              <a:t>                      </a:t>
            </a:r>
          </a:p>
          <a:p>
            <a:pPr algn="r" eaLnBrk="0" hangingPunct="0">
              <a:defRPr/>
            </a:pPr>
            <a:r>
              <a:rPr lang="en-US" sz="2000" dirty="0">
                <a:solidFill>
                  <a:prstClr val="black"/>
                </a:solidFill>
                <a:latin typeface="Times New Roman" charset="0"/>
              </a:rPr>
              <a:t>      </a:t>
            </a:r>
          </a:p>
          <a:p>
            <a:pPr algn="r" eaLnBrk="0" hangingPunct="0">
              <a:defRPr/>
            </a:pPr>
            <a:r>
              <a:rPr lang="en-US" sz="2000" dirty="0">
                <a:solidFill>
                  <a:prstClr val="black"/>
                </a:solidFill>
              </a:rPr>
              <a:t>Where</a:t>
            </a:r>
          </a:p>
        </p:txBody>
      </p:sp>
      <p:sp>
        <p:nvSpPr>
          <p:cNvPr id="9" name="Oval 8"/>
          <p:cNvSpPr/>
          <p:nvPr/>
        </p:nvSpPr>
        <p:spPr bwMode="auto">
          <a:xfrm>
            <a:off x="6467263" y="227392"/>
            <a:ext cx="2388870" cy="1981199"/>
          </a:xfrm>
          <a:prstGeom prst="ellipse">
            <a:avLst/>
          </a:prstGeom>
          <a:solidFill>
            <a:srgbClr val="9999FF"/>
          </a:solidFill>
          <a:ln w="9525" cap="flat" cmpd="sng" algn="ctr">
            <a:solidFill>
              <a:schemeClr val="tx1"/>
            </a:solidFill>
            <a:prstDash val="solid"/>
            <a:round/>
            <a:headEnd type="none" w="med" len="med"/>
            <a:tailEnd type="none" w="med" len="med"/>
          </a:ln>
          <a:effectLst/>
        </p:spPr>
        <p:txBody>
          <a:bodyPr/>
          <a:lstStyle/>
          <a:p>
            <a:pPr eaLnBrk="0" hangingPunct="0">
              <a:defRPr/>
            </a:pPr>
            <a:r>
              <a:rPr lang="en-US" sz="2000" dirty="0">
                <a:solidFill>
                  <a:prstClr val="black"/>
                </a:solidFill>
              </a:rPr>
              <a:t>What</a:t>
            </a:r>
          </a:p>
        </p:txBody>
      </p:sp>
      <p:sp>
        <p:nvSpPr>
          <p:cNvPr id="11" name="Oval 10"/>
          <p:cNvSpPr/>
          <p:nvPr/>
        </p:nvSpPr>
        <p:spPr bwMode="auto">
          <a:xfrm>
            <a:off x="8094133" y="227390"/>
            <a:ext cx="2202180" cy="2057400"/>
          </a:xfrm>
          <a:prstGeom prst="ellipse">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a:lstStyle/>
          <a:p>
            <a:pPr algn="r" eaLnBrk="0" hangingPunct="0">
              <a:defRPr/>
            </a:pPr>
            <a:r>
              <a:rPr lang="en-US" sz="2000" dirty="0">
                <a:solidFill>
                  <a:prstClr val="black"/>
                </a:solidFill>
              </a:rPr>
              <a:t>            When</a:t>
            </a:r>
          </a:p>
        </p:txBody>
      </p:sp>
      <p:sp>
        <p:nvSpPr>
          <p:cNvPr id="12" name="Oval 11"/>
          <p:cNvSpPr/>
          <p:nvPr/>
        </p:nvSpPr>
        <p:spPr bwMode="auto">
          <a:xfrm>
            <a:off x="7391400" y="1979990"/>
            <a:ext cx="2209800" cy="2134810"/>
          </a:xfrm>
          <a:prstGeom prst="ellipse">
            <a:avLst/>
          </a:prstGeom>
          <a:solidFill>
            <a:srgbClr val="9999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solidFill>
                <a:prstClr val="black"/>
              </a:solidFill>
              <a:latin typeface="Times New Roman" pitchFamily="18" charset="0"/>
            </a:endParaRPr>
          </a:p>
          <a:p>
            <a:pPr eaLnBrk="0" hangingPunct="0">
              <a:defRPr/>
            </a:pPr>
            <a:endParaRPr lang="en-US" sz="1600" dirty="0">
              <a:solidFill>
                <a:prstClr val="black"/>
              </a:solidFill>
              <a:latin typeface="News Gothic MT"/>
            </a:endParaRPr>
          </a:p>
          <a:p>
            <a:pPr eaLnBrk="0" hangingPunct="0">
              <a:defRPr/>
            </a:pPr>
            <a:endParaRPr lang="en-US" sz="1600" dirty="0">
              <a:solidFill>
                <a:prstClr val="black"/>
              </a:solidFill>
              <a:latin typeface="Times New Roman" pitchFamily="18" charset="0"/>
            </a:endParaRPr>
          </a:p>
          <a:p>
            <a:pPr eaLnBrk="0" hangingPunct="0">
              <a:defRPr/>
            </a:pPr>
            <a:endParaRPr lang="en-US" sz="1600" dirty="0">
              <a:solidFill>
                <a:prstClr val="black"/>
              </a:solidFill>
              <a:latin typeface="News Gothic MT"/>
            </a:endParaRPr>
          </a:p>
          <a:p>
            <a:pPr eaLnBrk="0" hangingPunct="0">
              <a:defRPr/>
            </a:pPr>
            <a:endParaRPr lang="en-US" sz="1600" dirty="0">
              <a:solidFill>
                <a:prstClr val="black"/>
              </a:solidFill>
              <a:latin typeface="Times New Roman" pitchFamily="18" charset="0"/>
            </a:endParaRPr>
          </a:p>
          <a:p>
            <a:pPr algn="ctr" eaLnBrk="0" hangingPunct="0">
              <a:defRPr/>
            </a:pPr>
            <a:r>
              <a:rPr lang="en-US" sz="2000" dirty="0">
                <a:solidFill>
                  <a:prstClr val="black"/>
                </a:solidFill>
                <a:latin typeface="Times New Roman" pitchFamily="18" charset="0"/>
              </a:rPr>
              <a:t> </a:t>
            </a:r>
            <a:r>
              <a:rPr lang="en-US" sz="2000" dirty="0">
                <a:solidFill>
                  <a:prstClr val="black"/>
                </a:solidFill>
              </a:rPr>
              <a:t>Who</a:t>
            </a:r>
          </a:p>
        </p:txBody>
      </p:sp>
      <p:sp>
        <p:nvSpPr>
          <p:cNvPr id="13" name="Oval 12"/>
          <p:cNvSpPr/>
          <p:nvPr/>
        </p:nvSpPr>
        <p:spPr bwMode="auto">
          <a:xfrm>
            <a:off x="6530159" y="1751391"/>
            <a:ext cx="2097375" cy="2057400"/>
          </a:xfrm>
          <a:prstGeom prst="ellipse">
            <a:avLst/>
          </a:prstGeom>
          <a:solidFill>
            <a:srgbClr val="9999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solidFill>
                <a:prstClr val="black"/>
              </a:solidFill>
              <a:latin typeface="Times New Roman" pitchFamily="18" charset="0"/>
            </a:endParaRPr>
          </a:p>
          <a:p>
            <a:pPr eaLnBrk="0" hangingPunct="0">
              <a:defRPr/>
            </a:pPr>
            <a:endParaRPr lang="en-US" sz="1600" dirty="0">
              <a:solidFill>
                <a:prstClr val="black"/>
              </a:solidFill>
              <a:latin typeface="News Gothic MT"/>
            </a:endParaRPr>
          </a:p>
          <a:p>
            <a:pPr eaLnBrk="0" hangingPunct="0">
              <a:defRPr/>
            </a:pPr>
            <a:endParaRPr lang="en-US" sz="1600" dirty="0">
              <a:solidFill>
                <a:prstClr val="black"/>
              </a:solidFill>
              <a:latin typeface="Times New Roman" pitchFamily="18" charset="0"/>
            </a:endParaRPr>
          </a:p>
          <a:p>
            <a:pPr eaLnBrk="0" hangingPunct="0">
              <a:defRPr/>
            </a:pPr>
            <a:r>
              <a:rPr lang="en-US" sz="2000" dirty="0">
                <a:solidFill>
                  <a:prstClr val="black"/>
                </a:solidFill>
              </a:rPr>
              <a:t>Why</a:t>
            </a:r>
          </a:p>
        </p:txBody>
      </p:sp>
      <p:sp>
        <p:nvSpPr>
          <p:cNvPr id="14" name="Oval 13"/>
          <p:cNvSpPr/>
          <p:nvPr/>
        </p:nvSpPr>
        <p:spPr bwMode="auto">
          <a:xfrm>
            <a:off x="8551333" y="1598990"/>
            <a:ext cx="2102152" cy="1981202"/>
          </a:xfrm>
          <a:prstGeom prst="ellipse">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anchor="ctr" anchorCtr="1">
            <a:prstTxWarp prst="textNoShape">
              <a:avLst/>
            </a:prstTxWarp>
          </a:bodyPr>
          <a:lstStyle/>
          <a:p>
            <a:pPr eaLnBrk="0" hangingPunct="0">
              <a:defRPr/>
            </a:pPr>
            <a:r>
              <a:rPr lang="en-US" sz="1600" dirty="0">
                <a:solidFill>
                  <a:prstClr val="black"/>
                </a:solidFill>
                <a:latin typeface="Times New Roman" charset="0"/>
              </a:rPr>
              <a:t>                      </a:t>
            </a:r>
          </a:p>
          <a:p>
            <a:pPr algn="r" eaLnBrk="0" hangingPunct="0">
              <a:defRPr/>
            </a:pPr>
            <a:r>
              <a:rPr lang="en-US" sz="2000" dirty="0">
                <a:solidFill>
                  <a:prstClr val="black"/>
                </a:solidFill>
                <a:latin typeface="Times New Roman" charset="0"/>
              </a:rPr>
              <a:t>      </a:t>
            </a:r>
          </a:p>
          <a:p>
            <a:pPr algn="r" eaLnBrk="0" hangingPunct="0">
              <a:defRPr/>
            </a:pPr>
            <a:r>
              <a:rPr lang="en-US" sz="2000" dirty="0">
                <a:solidFill>
                  <a:prstClr val="black"/>
                </a:solidFill>
              </a:rPr>
              <a:t>Where</a:t>
            </a:r>
          </a:p>
        </p:txBody>
      </p:sp>
      <p:sp>
        <p:nvSpPr>
          <p:cNvPr id="16" name="Rectangle 2">
            <a:extLst>
              <a:ext uri="{FF2B5EF4-FFF2-40B4-BE49-F238E27FC236}">
                <a16:creationId xmlns:a16="http://schemas.microsoft.com/office/drawing/2014/main" id="{E39CB32C-B1EB-4E97-A462-FEC13C1189F3}"/>
              </a:ext>
            </a:extLst>
          </p:cNvPr>
          <p:cNvSpPr>
            <a:spLocks noChangeArrowheads="1"/>
          </p:cNvSpPr>
          <p:nvPr/>
        </p:nvSpPr>
        <p:spPr bwMode="auto">
          <a:xfrm>
            <a:off x="295674" y="3321544"/>
            <a:ext cx="1145464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Eras Demi ITC" panose="020B0805030504020804" pitchFamily="34" charset="0"/>
              </a:defRPr>
            </a:lvl1pPr>
            <a:lvl2pPr marL="742950" indent="-285750">
              <a:spcBef>
                <a:spcPct val="20000"/>
              </a:spcBef>
              <a:buChar char="–"/>
              <a:defRPr sz="2800">
                <a:solidFill>
                  <a:schemeClr val="tx1"/>
                </a:solidFill>
                <a:latin typeface="Eras Demi ITC" panose="020B0805030504020804" pitchFamily="34" charset="0"/>
              </a:defRPr>
            </a:lvl2pPr>
            <a:lvl3pPr marL="1143000" indent="-228600">
              <a:spcBef>
                <a:spcPct val="20000"/>
              </a:spcBef>
              <a:buChar char="•"/>
              <a:defRPr sz="2400">
                <a:solidFill>
                  <a:schemeClr val="tx1"/>
                </a:solidFill>
                <a:latin typeface="Eras Demi ITC" panose="020B0805030504020804" pitchFamily="34" charset="0"/>
              </a:defRPr>
            </a:lvl3pPr>
            <a:lvl4pPr marL="1600200" indent="-228600">
              <a:spcBef>
                <a:spcPct val="20000"/>
              </a:spcBef>
              <a:buChar char="–"/>
              <a:defRPr sz="2000">
                <a:solidFill>
                  <a:schemeClr val="tx1"/>
                </a:solidFill>
                <a:latin typeface="Eras Demi ITC" panose="020B0805030504020804" pitchFamily="34" charset="0"/>
              </a:defRPr>
            </a:lvl4pPr>
            <a:lvl5pPr marL="2057400" indent="-228600">
              <a:spcBef>
                <a:spcPct val="20000"/>
              </a:spcBef>
              <a:buChar char="»"/>
              <a:defRPr sz="2000">
                <a:solidFill>
                  <a:schemeClr val="tx1"/>
                </a:solidFill>
                <a:latin typeface="Eras Demi ITC" panose="020B0805030504020804" pitchFamily="34" charset="0"/>
              </a:defRPr>
            </a:lvl5pPr>
            <a:lvl6pPr marL="2514600" indent="-228600" eaLnBrk="0" fontAlgn="base" hangingPunct="0">
              <a:spcBef>
                <a:spcPct val="20000"/>
              </a:spcBef>
              <a:spcAft>
                <a:spcPct val="0"/>
              </a:spcAft>
              <a:buChar char="»"/>
              <a:defRPr sz="2000">
                <a:solidFill>
                  <a:schemeClr val="tx1"/>
                </a:solidFill>
                <a:latin typeface="Eras Demi ITC" panose="020B0805030504020804" pitchFamily="34" charset="0"/>
              </a:defRPr>
            </a:lvl6pPr>
            <a:lvl7pPr marL="2971800" indent="-228600" eaLnBrk="0" fontAlgn="base" hangingPunct="0">
              <a:spcBef>
                <a:spcPct val="20000"/>
              </a:spcBef>
              <a:spcAft>
                <a:spcPct val="0"/>
              </a:spcAft>
              <a:buChar char="»"/>
              <a:defRPr sz="2000">
                <a:solidFill>
                  <a:schemeClr val="tx1"/>
                </a:solidFill>
                <a:latin typeface="Eras Demi ITC" panose="020B0805030504020804" pitchFamily="34" charset="0"/>
              </a:defRPr>
            </a:lvl7pPr>
            <a:lvl8pPr marL="3429000" indent="-228600" eaLnBrk="0" fontAlgn="base" hangingPunct="0">
              <a:spcBef>
                <a:spcPct val="20000"/>
              </a:spcBef>
              <a:spcAft>
                <a:spcPct val="0"/>
              </a:spcAft>
              <a:buChar char="»"/>
              <a:defRPr sz="2000">
                <a:solidFill>
                  <a:schemeClr val="tx1"/>
                </a:solidFill>
                <a:latin typeface="Eras Demi ITC" panose="020B0805030504020804" pitchFamily="34" charset="0"/>
              </a:defRPr>
            </a:lvl8pPr>
            <a:lvl9pPr marL="3886200" indent="-228600" eaLnBrk="0" fontAlgn="base" hangingPunct="0">
              <a:spcBef>
                <a:spcPct val="20000"/>
              </a:spcBef>
              <a:spcAft>
                <a:spcPct val="0"/>
              </a:spcAft>
              <a:buChar char="»"/>
              <a:defRPr sz="2000">
                <a:solidFill>
                  <a:schemeClr val="tx1"/>
                </a:solidFill>
                <a:latin typeface="Eras Demi ITC" panose="020B0805030504020804" pitchFamily="34" charset="0"/>
              </a:defRPr>
            </a:lvl9pPr>
          </a:lstStyle>
          <a:p>
            <a:pPr algn="ctr">
              <a:spcBef>
                <a:spcPct val="0"/>
              </a:spcBef>
              <a:buFontTx/>
              <a:buNone/>
              <a:defRPr/>
            </a:pPr>
            <a:r>
              <a:rPr lang="en-US" altLang="en-US" sz="9600" b="1" dirty="0">
                <a:ln w="9525">
                  <a:solidFill>
                    <a:schemeClr val="bg1"/>
                  </a:solidFill>
                  <a:prstDash val="solid"/>
                </a:ln>
                <a:effectLst>
                  <a:outerShdw blurRad="12700" dist="38100" dir="2700000" algn="tl" rotWithShape="0">
                    <a:schemeClr val="bg1">
                      <a:lumMod val="50000"/>
                    </a:schemeClr>
                  </a:outerShdw>
                </a:effectLst>
                <a:latin typeface="+mn-lt"/>
              </a:rPr>
              <a:t>TIPS</a:t>
            </a:r>
            <a:r>
              <a:rPr lang="en-US" altLang="en-US" sz="5400" dirty="0">
                <a:latin typeface="+mn-lt"/>
              </a:rPr>
              <a:t> </a:t>
            </a:r>
          </a:p>
          <a:p>
            <a:pPr algn="ctr">
              <a:spcBef>
                <a:spcPct val="0"/>
              </a:spcBef>
              <a:buFontTx/>
              <a:buNone/>
              <a:defRPr/>
            </a:pPr>
            <a:r>
              <a:rPr lang="en-US" altLang="en-US" sz="5400" dirty="0">
                <a:latin typeface="+mn-lt"/>
              </a:rPr>
              <a:t>WITH </a:t>
            </a:r>
          </a:p>
          <a:p>
            <a:pPr algn="ctr">
              <a:spcBef>
                <a:spcPct val="0"/>
              </a:spcBef>
              <a:buFontTx/>
              <a:buNone/>
              <a:defRPr/>
            </a:pPr>
            <a:r>
              <a:rPr lang="en-US" altLang="en-US" sz="5400" dirty="0">
                <a:latin typeface="+mn-lt"/>
              </a:rPr>
              <a:t>ACADEMIC PROBELMS</a:t>
            </a:r>
          </a:p>
        </p:txBody>
      </p:sp>
    </p:spTree>
    <p:custDataLst>
      <p:tags r:id="rId1"/>
    </p:custDataLst>
    <p:extLst>
      <p:ext uri="{BB962C8B-B14F-4D97-AF65-F5344CB8AC3E}">
        <p14:creationId xmlns:p14="http://schemas.microsoft.com/office/powerpoint/2010/main" val="3475101332"/>
      </p:ext>
    </p:extLst>
  </p:cSld>
  <p:clrMapOvr>
    <a:masterClrMapping/>
  </p:clrMapOvr>
  <mc:AlternateContent xmlns:mc="http://schemas.openxmlformats.org/markup-compatibility/2006" xmlns:p14="http://schemas.microsoft.com/office/powerpoint/2010/main">
    <mc:Choice Requires="p14">
      <p:transition spd="med" p14:dur="700" advTm="3539">
        <p:fade/>
      </p:transition>
    </mc:Choice>
    <mc:Fallback xmlns="">
      <p:transition spd="med" advTm="35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16" fill="hold" grpId="0" nodeType="clickEffect">
                                  <p:stCondLst>
                                    <p:cond delay="0"/>
                                  </p:stCondLst>
                                  <p:childTnLst>
                                    <p:animEffect transition="out" filter="circle(in)">
                                      <p:cBhvr>
                                        <p:cTn id="6" dur="600"/>
                                        <p:tgtEl>
                                          <p:spTgt spid="11"/>
                                        </p:tgtEl>
                                      </p:cBhvr>
                                    </p:animEffect>
                                    <p:set>
                                      <p:cBhvr>
                                        <p:cTn id="7" dur="1" fill="hold">
                                          <p:stCondLst>
                                            <p:cond delay="599"/>
                                          </p:stCondLst>
                                        </p:cTn>
                                        <p:tgtEl>
                                          <p:spTgt spid="11"/>
                                        </p:tgtEl>
                                        <p:attrNameLst>
                                          <p:attrName>style.visibility</p:attrName>
                                        </p:attrNameLst>
                                      </p:cBhvr>
                                      <p:to>
                                        <p:strVal val="hidden"/>
                                      </p:to>
                                    </p:set>
                                  </p:childTnLst>
                                </p:cTn>
                              </p:par>
                              <p:par>
                                <p:cTn id="8" presetID="6" presetClass="exit" presetSubtype="16" fill="hold" grpId="0" nodeType="withEffect">
                                  <p:stCondLst>
                                    <p:cond delay="0"/>
                                  </p:stCondLst>
                                  <p:childTnLst>
                                    <p:animEffect transition="out" filter="circle(in)">
                                      <p:cBhvr>
                                        <p:cTn id="9" dur="600"/>
                                        <p:tgtEl>
                                          <p:spTgt spid="14"/>
                                        </p:tgtEl>
                                      </p:cBhvr>
                                    </p:animEffect>
                                    <p:set>
                                      <p:cBhvr>
                                        <p:cTn id="10" dur="1" fill="hold">
                                          <p:stCondLst>
                                            <p:cond delay="599"/>
                                          </p:stCondLst>
                                        </p:cTn>
                                        <p:tgtEl>
                                          <p:spTgt spid="14"/>
                                        </p:tgtEl>
                                        <p:attrNameLst>
                                          <p:attrName>style.visibility</p:attrName>
                                        </p:attrNameLst>
                                      </p:cBhvr>
                                      <p:to>
                                        <p:strVal val="hidden"/>
                                      </p:to>
                                    </p:set>
                                  </p:childTnLst>
                                </p:cTn>
                              </p:par>
                            </p:childTnLst>
                          </p:cTn>
                        </p:par>
                        <p:par>
                          <p:cTn id="11" fill="hold">
                            <p:stCondLst>
                              <p:cond delay="600"/>
                            </p:stCondLst>
                            <p:childTnLst>
                              <p:par>
                                <p:cTn id="12" presetID="42" presetClass="path" presetSubtype="0" accel="50000" decel="50000" fill="hold" grpId="0" nodeType="afterEffect">
                                  <p:stCondLst>
                                    <p:cond delay="0"/>
                                  </p:stCondLst>
                                  <p:childTnLst>
                                    <p:animMotion origin="layout" path="M -5.55556E-7 3.7037E-6 L 0.08715 0.00023 " pathEditMode="relative" rAng="0" ptsTypes="AA">
                                      <p:cBhvr>
                                        <p:cTn id="13" dur="700" fill="hold"/>
                                        <p:tgtEl>
                                          <p:spTgt spid="9"/>
                                        </p:tgtEl>
                                        <p:attrNameLst>
                                          <p:attrName>ppt_x</p:attrName>
                                          <p:attrName>ppt_y</p:attrName>
                                        </p:attrNameLst>
                                      </p:cBhvr>
                                      <p:rCtr x="4358" y="0"/>
                                    </p:animMotion>
                                  </p:childTnLst>
                                </p:cTn>
                              </p:par>
                              <p:par>
                                <p:cTn id="14" presetID="42" presetClass="path" presetSubtype="0" accel="50000" decel="50000" fill="hold" grpId="0" nodeType="withEffect">
                                  <p:stCondLst>
                                    <p:cond delay="0"/>
                                  </p:stCondLst>
                                  <p:childTnLst>
                                    <p:animMotion origin="layout" path="M 0 -2.96296E-6 L 0.09583 -0.05532 " pathEditMode="relative" rAng="0" ptsTypes="AA">
                                      <p:cBhvr>
                                        <p:cTn id="15" dur="700" fill="hold"/>
                                        <p:tgtEl>
                                          <p:spTgt spid="12"/>
                                        </p:tgtEl>
                                        <p:attrNameLst>
                                          <p:attrName>ppt_x</p:attrName>
                                          <p:attrName>ppt_y</p:attrName>
                                        </p:attrNameLst>
                                      </p:cBhvr>
                                      <p:rCtr x="4792"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0798D5-BDED-4BC6-8208-5FADABD9AD7D}"/>
              </a:ext>
            </a:extLst>
          </p:cNvPr>
          <p:cNvSpPr>
            <a:spLocks noGrp="1"/>
          </p:cNvSpPr>
          <p:nvPr>
            <p:ph sz="half" idx="4294967295"/>
          </p:nvPr>
        </p:nvSpPr>
        <p:spPr>
          <a:xfrm>
            <a:off x="6657976" y="99025"/>
            <a:ext cx="4966402" cy="6537219"/>
          </a:xfrm>
          <a:solidFill>
            <a:schemeClr val="bg1"/>
          </a:solidFill>
        </p:spPr>
        <p:txBody>
          <a:bodyPr>
            <a:normAutofit fontScale="92500" lnSpcReduction="10000"/>
          </a:bodyPr>
          <a:lstStyle/>
          <a:p>
            <a:pPr marL="0" indent="0">
              <a:lnSpc>
                <a:spcPct val="90000"/>
              </a:lnSpc>
              <a:spcBef>
                <a:spcPct val="0"/>
              </a:spcBef>
              <a:buNone/>
              <a:defRPr/>
            </a:pPr>
            <a:r>
              <a:rPr lang="en-US" altLang="en-US" sz="3200" dirty="0"/>
              <a:t>Carly is reading 20 words correctly per minute (goal is 60), skips or guesses at words she doesn’t know, mostly during language arts.</a:t>
            </a:r>
          </a:p>
          <a:p>
            <a:pPr marL="0" indent="0">
              <a:lnSpc>
                <a:spcPct val="80000"/>
              </a:lnSpc>
              <a:spcBef>
                <a:spcPct val="0"/>
              </a:spcBef>
              <a:buNone/>
              <a:defRPr/>
            </a:pPr>
            <a:endParaRPr lang="en-US" altLang="en-US" sz="3200" dirty="0"/>
          </a:p>
          <a:p>
            <a:pPr marL="0" indent="0">
              <a:lnSpc>
                <a:spcPct val="80000"/>
              </a:lnSpc>
              <a:spcBef>
                <a:spcPct val="0"/>
              </a:spcBef>
              <a:buNone/>
              <a:defRPr/>
            </a:pPr>
            <a:r>
              <a:rPr lang="en-US" altLang="en-US" sz="3200" dirty="0"/>
              <a:t>Carly can not decode and struggles to read words containing R controlled vowels, digraphs, &amp; long vowels.</a:t>
            </a:r>
          </a:p>
          <a:p>
            <a:pPr marL="0" indent="0">
              <a:lnSpc>
                <a:spcPct val="80000"/>
              </a:lnSpc>
              <a:spcBef>
                <a:spcPct val="0"/>
              </a:spcBef>
              <a:buNone/>
              <a:defRPr/>
            </a:pPr>
            <a:endParaRPr lang="en-US" altLang="en-US" sz="3200" dirty="0"/>
          </a:p>
          <a:p>
            <a:pPr marL="0" indent="0">
              <a:lnSpc>
                <a:spcPct val="80000"/>
              </a:lnSpc>
              <a:spcBef>
                <a:spcPct val="0"/>
              </a:spcBef>
              <a:buNone/>
              <a:defRPr/>
            </a:pPr>
            <a:endParaRPr lang="en-US" altLang="en-US" sz="3200" dirty="0"/>
          </a:p>
          <a:p>
            <a:pPr marL="0" indent="0">
              <a:lnSpc>
                <a:spcPct val="80000"/>
              </a:lnSpc>
              <a:spcBef>
                <a:spcPct val="0"/>
              </a:spcBef>
              <a:buNone/>
              <a:defRPr/>
            </a:pPr>
            <a:r>
              <a:rPr lang="en-US" altLang="en-US" sz="3200" dirty="0"/>
              <a:t>Jack’s math CBM scores fell at the 10</a:t>
            </a:r>
            <a:r>
              <a:rPr lang="en-US" altLang="en-US" sz="3200" baseline="30000" dirty="0"/>
              <a:t>th</a:t>
            </a:r>
            <a:r>
              <a:rPr lang="en-US" altLang="en-US" sz="3200" dirty="0"/>
              <a:t> percentile as compared to national norms.  Jack is not fluent in his knowledge of basic math facts and often does not attend to addition or subtraction signs on written math problems.</a:t>
            </a:r>
          </a:p>
          <a:p>
            <a:pPr eaLnBrk="1" hangingPunct="1">
              <a:lnSpc>
                <a:spcPct val="80000"/>
              </a:lnSpc>
              <a:spcBef>
                <a:spcPct val="0"/>
              </a:spcBef>
              <a:defRPr/>
            </a:pPr>
            <a:endParaRPr lang="en-US" altLang="en-US" sz="2000" dirty="0"/>
          </a:p>
          <a:p>
            <a:pPr marL="0" indent="0">
              <a:lnSpc>
                <a:spcPct val="80000"/>
              </a:lnSpc>
              <a:spcBef>
                <a:spcPct val="0"/>
              </a:spcBef>
              <a:buNone/>
              <a:defRPr/>
            </a:pPr>
            <a:endParaRPr lang="en-US" altLang="en-US" sz="2000" dirty="0"/>
          </a:p>
          <a:p>
            <a:pPr eaLnBrk="1" hangingPunct="1">
              <a:lnSpc>
                <a:spcPct val="80000"/>
              </a:lnSpc>
              <a:spcBef>
                <a:spcPct val="0"/>
              </a:spcBef>
              <a:defRPr/>
            </a:pPr>
            <a:endParaRPr lang="en-US" altLang="en-US" sz="2000" dirty="0"/>
          </a:p>
          <a:p>
            <a:pPr eaLnBrk="1" hangingPunct="1">
              <a:lnSpc>
                <a:spcPct val="80000"/>
              </a:lnSpc>
              <a:spcBef>
                <a:spcPct val="0"/>
              </a:spcBef>
              <a:defRPr/>
            </a:pPr>
            <a:endParaRPr lang="en-US" altLang="en-US" sz="2000" dirty="0"/>
          </a:p>
          <a:p>
            <a:pPr eaLnBrk="1" hangingPunct="1">
              <a:lnSpc>
                <a:spcPct val="80000"/>
              </a:lnSpc>
              <a:spcBef>
                <a:spcPct val="0"/>
              </a:spcBef>
              <a:defRPr/>
            </a:pPr>
            <a:endParaRPr lang="en-US" altLang="en-US" sz="2000" dirty="0"/>
          </a:p>
          <a:p>
            <a:pPr eaLnBrk="1" hangingPunct="1">
              <a:lnSpc>
                <a:spcPct val="80000"/>
              </a:lnSpc>
              <a:spcBef>
                <a:spcPct val="0"/>
              </a:spcBef>
              <a:defRPr/>
            </a:pPr>
            <a:endParaRPr lang="en-US" altLang="en-US" sz="2000" dirty="0"/>
          </a:p>
        </p:txBody>
      </p:sp>
      <p:sp>
        <p:nvSpPr>
          <p:cNvPr id="55298" name="Title 1">
            <a:extLst>
              <a:ext uri="{FF2B5EF4-FFF2-40B4-BE49-F238E27FC236}">
                <a16:creationId xmlns:a16="http://schemas.microsoft.com/office/drawing/2014/main" id="{1761F580-DC39-49BE-A2D4-9669072CBF6A}"/>
              </a:ext>
            </a:extLst>
          </p:cNvPr>
          <p:cNvSpPr>
            <a:spLocks noGrp="1"/>
          </p:cNvSpPr>
          <p:nvPr>
            <p:ph type="ctrTitle" idx="4294967295"/>
          </p:nvPr>
        </p:nvSpPr>
        <p:spPr>
          <a:xfrm>
            <a:off x="87607" y="-615018"/>
            <a:ext cx="8824913" cy="2676525"/>
          </a:xfrm>
        </p:spPr>
        <p:txBody>
          <a:bodyPr/>
          <a:lstStyle/>
          <a:p>
            <a:pPr eaLnBrk="1" hangingPunct="1"/>
            <a:r>
              <a:rPr lang="en-US" altLang="en-US" sz="4800" dirty="0">
                <a:solidFill>
                  <a:schemeClr val="tx1"/>
                </a:solidFill>
              </a:rPr>
              <a:t>ACADEMIC EXAMPLES</a:t>
            </a:r>
            <a:br>
              <a:rPr lang="en-US" altLang="en-US" sz="4800" dirty="0">
                <a:solidFill>
                  <a:schemeClr val="accent1"/>
                </a:solidFill>
              </a:rPr>
            </a:br>
            <a:r>
              <a:rPr lang="en-US" altLang="en-US" sz="4800" dirty="0">
                <a:solidFill>
                  <a:schemeClr val="accent1"/>
                </a:solidFill>
              </a:rPr>
              <a:t>Primary to Precise</a:t>
            </a:r>
          </a:p>
        </p:txBody>
      </p:sp>
      <p:sp>
        <p:nvSpPr>
          <p:cNvPr id="3" name="Content Placeholder 2">
            <a:extLst>
              <a:ext uri="{FF2B5EF4-FFF2-40B4-BE49-F238E27FC236}">
                <a16:creationId xmlns:a16="http://schemas.microsoft.com/office/drawing/2014/main" id="{B1772853-8936-40B6-9312-96CA04BEAB54}"/>
              </a:ext>
            </a:extLst>
          </p:cNvPr>
          <p:cNvSpPr>
            <a:spLocks noGrp="1"/>
          </p:cNvSpPr>
          <p:nvPr>
            <p:ph type="subTitle" idx="4294967295"/>
          </p:nvPr>
        </p:nvSpPr>
        <p:spPr>
          <a:xfrm>
            <a:off x="427085" y="2165350"/>
            <a:ext cx="3346402" cy="1377265"/>
          </a:xfrm>
          <a:solidFill>
            <a:schemeClr val="tx2"/>
          </a:solidFill>
          <a:ln w="76200">
            <a:solidFill>
              <a:schemeClr val="tx1"/>
            </a:solidFill>
          </a:ln>
        </p:spPr>
        <p:txBody>
          <a:bodyPr>
            <a:normAutofit fontScale="92500" lnSpcReduction="20000"/>
          </a:bodyPr>
          <a:lstStyle/>
          <a:p>
            <a:pPr algn="ctr" eaLnBrk="1" hangingPunct="1">
              <a:buFontTx/>
              <a:buNone/>
              <a:defRPr/>
            </a:pPr>
            <a:r>
              <a:rPr lang="en-US" sz="3500" dirty="0"/>
              <a:t>Carly is having reading difficulties</a:t>
            </a:r>
            <a:r>
              <a:rPr lang="en-US" sz="2400" dirty="0"/>
              <a:t>.</a:t>
            </a:r>
          </a:p>
          <a:p>
            <a:pPr algn="ctr" eaLnBrk="1" hangingPunct="1">
              <a:defRPr/>
            </a:pPr>
            <a:endParaRPr lang="en-US" sz="2400" dirty="0"/>
          </a:p>
          <a:p>
            <a:pPr algn="ctr" eaLnBrk="1" hangingPunct="1">
              <a:defRPr/>
            </a:pPr>
            <a:endParaRPr lang="en-US" sz="2400" dirty="0"/>
          </a:p>
          <a:p>
            <a:pPr algn="ctr" eaLnBrk="1" hangingPunct="1">
              <a:buFont typeface="Arial" charset="0"/>
              <a:buNone/>
              <a:defRPr/>
            </a:pPr>
            <a:endParaRPr lang="en-US" sz="2400" dirty="0"/>
          </a:p>
          <a:p>
            <a:pPr marL="0" indent="0" algn="ctr">
              <a:buNone/>
              <a:defRPr/>
            </a:pPr>
            <a:endParaRPr lang="en-US" sz="2400" dirty="0"/>
          </a:p>
        </p:txBody>
      </p:sp>
      <p:cxnSp>
        <p:nvCxnSpPr>
          <p:cNvPr id="8" name="Straight Arrow Connector 7">
            <a:extLst>
              <a:ext uri="{FF2B5EF4-FFF2-40B4-BE49-F238E27FC236}">
                <a16:creationId xmlns:a16="http://schemas.microsoft.com/office/drawing/2014/main" id="{97ABDE3E-E5E7-4333-BBDB-C022641233FC}"/>
              </a:ext>
            </a:extLst>
          </p:cNvPr>
          <p:cNvCxnSpPr/>
          <p:nvPr/>
        </p:nvCxnSpPr>
        <p:spPr>
          <a:xfrm>
            <a:off x="3935413" y="2655889"/>
            <a:ext cx="1905000" cy="1587"/>
          </a:xfrm>
          <a:prstGeom prst="straightConnector1">
            <a:avLst/>
          </a:prstGeom>
          <a:ln w="76200">
            <a:solidFill>
              <a:srgbClr val="0E4E59"/>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F5AD062-C3AB-4B9A-AE67-F5BB675C2480}"/>
              </a:ext>
            </a:extLst>
          </p:cNvPr>
          <p:cNvCxnSpPr/>
          <p:nvPr/>
        </p:nvCxnSpPr>
        <p:spPr>
          <a:xfrm>
            <a:off x="3914775" y="4652964"/>
            <a:ext cx="1905000" cy="1587"/>
          </a:xfrm>
          <a:prstGeom prst="straightConnector1">
            <a:avLst/>
          </a:prstGeom>
          <a:ln w="76200">
            <a:solidFill>
              <a:srgbClr val="0E4E59"/>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Curved Right Arrow 10">
            <a:extLst>
              <a:ext uri="{FF2B5EF4-FFF2-40B4-BE49-F238E27FC236}">
                <a16:creationId xmlns:a16="http://schemas.microsoft.com/office/drawing/2014/main" id="{E482170D-5959-4EA7-AC77-2A24EA51B0F5}"/>
              </a:ext>
            </a:extLst>
          </p:cNvPr>
          <p:cNvSpPr/>
          <p:nvPr/>
        </p:nvSpPr>
        <p:spPr>
          <a:xfrm>
            <a:off x="6019800" y="1725613"/>
            <a:ext cx="476250" cy="1301750"/>
          </a:xfrm>
          <a:prstGeom prst="curv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black"/>
              </a:solidFill>
              <a:latin typeface="News Gothic MT"/>
            </a:endParaRPr>
          </a:p>
        </p:txBody>
      </p:sp>
      <p:sp>
        <p:nvSpPr>
          <p:cNvPr id="12" name="Content Placeholder 2">
            <a:extLst>
              <a:ext uri="{FF2B5EF4-FFF2-40B4-BE49-F238E27FC236}">
                <a16:creationId xmlns:a16="http://schemas.microsoft.com/office/drawing/2014/main" id="{E9430D0F-7238-430F-AFDE-1A1C476093CD}"/>
              </a:ext>
            </a:extLst>
          </p:cNvPr>
          <p:cNvSpPr txBox="1">
            <a:spLocks/>
          </p:cNvSpPr>
          <p:nvPr/>
        </p:nvSpPr>
        <p:spPr>
          <a:xfrm>
            <a:off x="427085" y="4223206"/>
            <a:ext cx="3346402" cy="1377265"/>
          </a:xfrm>
          <a:prstGeom prst="rect">
            <a:avLst/>
          </a:prstGeom>
          <a:solidFill>
            <a:schemeClr val="tx2"/>
          </a:solidFill>
          <a:ln w="76200">
            <a:solidFill>
              <a:schemeClr val="tx1"/>
            </a:solidFill>
          </a:ln>
          <a:scene3d>
            <a:camera prst="orthographicFront"/>
            <a:lightRig rig="threePt" dir="t"/>
          </a:scene3d>
          <a:sp3d>
            <a:bevelT prst="angle"/>
          </a:sp3d>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Tx/>
              <a:buNone/>
              <a:defRPr/>
            </a:pPr>
            <a:r>
              <a:rPr lang="en-US" sz="3500" dirty="0"/>
              <a:t>Jack cannot add or subtract</a:t>
            </a:r>
            <a:r>
              <a:rPr lang="en-US" sz="2400" dirty="0"/>
              <a:t>.</a:t>
            </a:r>
          </a:p>
          <a:p>
            <a:pPr algn="ctr">
              <a:defRPr/>
            </a:pPr>
            <a:endParaRPr lang="en-US" sz="2400" dirty="0"/>
          </a:p>
          <a:p>
            <a:pPr algn="ctr">
              <a:defRPr/>
            </a:pPr>
            <a:endParaRPr lang="en-US" sz="2400" dirty="0"/>
          </a:p>
          <a:p>
            <a:pPr algn="ctr">
              <a:buFont typeface="Arial" charset="0"/>
              <a:buNone/>
              <a:defRPr/>
            </a:pPr>
            <a:endParaRPr lang="en-US" sz="2400" dirty="0"/>
          </a:p>
          <a:p>
            <a:pPr marL="0" indent="0" algn="ctr">
              <a:buFont typeface="Wingdings 3" charset="2"/>
              <a:buNone/>
              <a:defRPr/>
            </a:pPr>
            <a:endParaRPr lang="en-US"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6CC343-BBB6-4A42-B5AD-BA91E9FC9795}"/>
              </a:ext>
            </a:extLst>
          </p:cNvPr>
          <p:cNvSpPr/>
          <p:nvPr/>
        </p:nvSpPr>
        <p:spPr>
          <a:xfrm>
            <a:off x="9983788" y="6597650"/>
            <a:ext cx="684212" cy="260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7347" name="Title 1">
            <a:extLst>
              <a:ext uri="{FF2B5EF4-FFF2-40B4-BE49-F238E27FC236}">
                <a16:creationId xmlns:a16="http://schemas.microsoft.com/office/drawing/2014/main" id="{EDD1BD76-94CB-4BD1-A211-E517538742C3}"/>
              </a:ext>
            </a:extLst>
          </p:cNvPr>
          <p:cNvSpPr txBox="1">
            <a:spLocks/>
          </p:cNvSpPr>
          <p:nvPr/>
        </p:nvSpPr>
        <p:spPr bwMode="auto">
          <a:xfrm>
            <a:off x="1420018" y="1127126"/>
            <a:ext cx="93519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Berlin Sans FB" panose="020E0602020502020306" pitchFamily="34" charset="0"/>
              </a:defRPr>
            </a:lvl1pPr>
            <a:lvl2pPr marL="742950" indent="-285750">
              <a:spcBef>
                <a:spcPct val="20000"/>
              </a:spcBef>
              <a:buChar char="–"/>
              <a:defRPr sz="2800">
                <a:solidFill>
                  <a:schemeClr val="tx1"/>
                </a:solidFill>
                <a:latin typeface="Berlin Sans FB" panose="020E0602020502020306" pitchFamily="34" charset="0"/>
              </a:defRPr>
            </a:lvl2pPr>
            <a:lvl3pPr marL="1143000" indent="-228600">
              <a:spcBef>
                <a:spcPct val="20000"/>
              </a:spcBef>
              <a:buChar char="•"/>
              <a:defRPr sz="2400">
                <a:solidFill>
                  <a:schemeClr val="tx1"/>
                </a:solidFill>
                <a:latin typeface="Berlin Sans FB" panose="020E0602020502020306" pitchFamily="34" charset="0"/>
              </a:defRPr>
            </a:lvl3pPr>
            <a:lvl4pPr marL="1600200" indent="-228600">
              <a:spcBef>
                <a:spcPct val="20000"/>
              </a:spcBef>
              <a:buChar char="–"/>
              <a:defRPr sz="2000">
                <a:solidFill>
                  <a:schemeClr val="tx1"/>
                </a:solidFill>
                <a:latin typeface="Berlin Sans FB" panose="020E0602020502020306" pitchFamily="34" charset="0"/>
              </a:defRPr>
            </a:lvl4pPr>
            <a:lvl5pPr marL="2057400" indent="-228600">
              <a:spcBef>
                <a:spcPct val="20000"/>
              </a:spcBef>
              <a:buChar char="»"/>
              <a:defRPr sz="2000">
                <a:solidFill>
                  <a:schemeClr val="tx1"/>
                </a:solidFill>
                <a:latin typeface="Berlin Sans FB" panose="020E0602020502020306" pitchFamily="34" charset="0"/>
              </a:defRPr>
            </a:lvl5pPr>
            <a:lvl6pPr marL="2514600" indent="-228600" eaLnBrk="0" fontAlgn="base" hangingPunct="0">
              <a:spcBef>
                <a:spcPct val="20000"/>
              </a:spcBef>
              <a:spcAft>
                <a:spcPct val="0"/>
              </a:spcAft>
              <a:buChar char="»"/>
              <a:defRPr sz="2000">
                <a:solidFill>
                  <a:schemeClr val="tx1"/>
                </a:solidFill>
                <a:latin typeface="Berlin Sans FB" panose="020E0602020502020306" pitchFamily="34" charset="0"/>
              </a:defRPr>
            </a:lvl6pPr>
            <a:lvl7pPr marL="2971800" indent="-228600" eaLnBrk="0" fontAlgn="base" hangingPunct="0">
              <a:spcBef>
                <a:spcPct val="20000"/>
              </a:spcBef>
              <a:spcAft>
                <a:spcPct val="0"/>
              </a:spcAft>
              <a:buChar char="»"/>
              <a:defRPr sz="2000">
                <a:solidFill>
                  <a:schemeClr val="tx1"/>
                </a:solidFill>
                <a:latin typeface="Berlin Sans FB" panose="020E0602020502020306" pitchFamily="34" charset="0"/>
              </a:defRPr>
            </a:lvl7pPr>
            <a:lvl8pPr marL="3429000" indent="-228600" eaLnBrk="0" fontAlgn="base" hangingPunct="0">
              <a:spcBef>
                <a:spcPct val="20000"/>
              </a:spcBef>
              <a:spcAft>
                <a:spcPct val="0"/>
              </a:spcAft>
              <a:buChar char="»"/>
              <a:defRPr sz="2000">
                <a:solidFill>
                  <a:schemeClr val="tx1"/>
                </a:solidFill>
                <a:latin typeface="Berlin Sans FB" panose="020E0602020502020306" pitchFamily="34" charset="0"/>
              </a:defRPr>
            </a:lvl8pPr>
            <a:lvl9pPr marL="3886200" indent="-228600" eaLnBrk="0" fontAlgn="base" hangingPunct="0">
              <a:spcBef>
                <a:spcPct val="20000"/>
              </a:spcBef>
              <a:spcAft>
                <a:spcPct val="0"/>
              </a:spcAft>
              <a:buChar char="»"/>
              <a:defRPr sz="2000">
                <a:solidFill>
                  <a:schemeClr val="tx1"/>
                </a:solidFill>
                <a:latin typeface="Berlin Sans FB" panose="020E0602020502020306" pitchFamily="34" charset="0"/>
              </a:defRPr>
            </a:lvl9pPr>
          </a:lstStyle>
          <a:p>
            <a:pPr algn="ctr" eaLnBrk="1" hangingPunct="1">
              <a:spcBef>
                <a:spcPct val="0"/>
              </a:spcBef>
              <a:buFontTx/>
              <a:buNone/>
            </a:pPr>
            <a:r>
              <a:rPr lang="en-US" altLang="en-US" sz="4400" dirty="0">
                <a:latin typeface="Eras Bold ITC" panose="020B0907030504020204" pitchFamily="34" charset="0"/>
              </a:rPr>
              <a:t>ACADEMIC </a:t>
            </a:r>
          </a:p>
          <a:p>
            <a:pPr algn="ctr" eaLnBrk="1" hangingPunct="1">
              <a:spcBef>
                <a:spcPct val="0"/>
              </a:spcBef>
              <a:buFontTx/>
              <a:buNone/>
            </a:pPr>
            <a:r>
              <a:rPr lang="en-US" altLang="en-US" sz="4400" dirty="0">
                <a:latin typeface="Eras Bold ITC" panose="020B0907030504020204" pitchFamily="34" charset="0"/>
              </a:rPr>
              <a:t>Precision Statements</a:t>
            </a:r>
          </a:p>
        </p:txBody>
      </p:sp>
      <p:sp>
        <p:nvSpPr>
          <p:cNvPr id="6" name="TextBox 5">
            <a:extLst>
              <a:ext uri="{FF2B5EF4-FFF2-40B4-BE49-F238E27FC236}">
                <a16:creationId xmlns:a16="http://schemas.microsoft.com/office/drawing/2014/main" id="{21CAB537-FC00-44D8-87CF-AB5BE876A53D}"/>
              </a:ext>
            </a:extLst>
          </p:cNvPr>
          <p:cNvSpPr txBox="1"/>
          <p:nvPr/>
        </p:nvSpPr>
        <p:spPr>
          <a:xfrm>
            <a:off x="609414" y="2501620"/>
            <a:ext cx="4646613" cy="3893374"/>
          </a:xfrm>
          <a:prstGeom prst="rect">
            <a:avLst/>
          </a:prstGeom>
          <a:solidFill>
            <a:schemeClr val="bg1"/>
          </a:solidFill>
          <a:ln w="76200" cmpd="sng">
            <a:solidFill>
              <a:schemeClr val="tx1"/>
            </a:solidFill>
          </a:ln>
        </p:spPr>
        <p:style>
          <a:lnRef idx="3">
            <a:schemeClr val="lt1"/>
          </a:lnRef>
          <a:fillRef idx="1">
            <a:schemeClr val="accent1"/>
          </a:fillRef>
          <a:effectRef idx="1">
            <a:schemeClr val="accent1"/>
          </a:effectRef>
          <a:fontRef idx="minor">
            <a:schemeClr val="lt1"/>
          </a:fontRef>
        </p:style>
        <p:txBody>
          <a:bodyPr>
            <a:spAutoFit/>
          </a:bodyPr>
          <a:lstStyle/>
          <a:p>
            <a:pPr>
              <a:defRPr/>
            </a:pPr>
            <a:r>
              <a:rPr lang="en-US" sz="1900" dirty="0">
                <a:solidFill>
                  <a:srgbClr val="244A58">
                    <a:lumMod val="50000"/>
                  </a:srgbClr>
                </a:solidFill>
              </a:rPr>
              <a:t>Three 4</a:t>
            </a:r>
            <a:r>
              <a:rPr lang="en-US" sz="1900" baseline="30000" dirty="0">
                <a:solidFill>
                  <a:srgbClr val="244A58">
                    <a:lumMod val="50000"/>
                  </a:srgbClr>
                </a:solidFill>
              </a:rPr>
              <a:t>th</a:t>
            </a:r>
            <a:r>
              <a:rPr lang="en-US" sz="1900" dirty="0">
                <a:solidFill>
                  <a:srgbClr val="244A58">
                    <a:lumMod val="50000"/>
                  </a:srgbClr>
                </a:solidFill>
              </a:rPr>
              <a:t> grade students </a:t>
            </a:r>
            <a:r>
              <a:rPr lang="en-US" sz="1900" i="1" dirty="0">
                <a:solidFill>
                  <a:srgbClr val="FF0000"/>
                </a:solidFill>
              </a:rPr>
              <a:t>(Who) </a:t>
            </a:r>
            <a:r>
              <a:rPr lang="en-US" sz="1900" dirty="0">
                <a:solidFill>
                  <a:srgbClr val="244A58">
                    <a:lumMod val="50000"/>
                  </a:srgbClr>
                </a:solidFill>
              </a:rPr>
              <a:t>are not comprehending content from written text presented at grade level </a:t>
            </a:r>
            <a:r>
              <a:rPr lang="en-US" sz="1900" i="1" dirty="0">
                <a:solidFill>
                  <a:srgbClr val="FF0000"/>
                </a:solidFill>
              </a:rPr>
              <a:t>(What, When, and Where)</a:t>
            </a:r>
            <a:r>
              <a:rPr lang="en-US" sz="1900" dirty="0">
                <a:solidFill>
                  <a:srgbClr val="244A58">
                    <a:lumMod val="50000"/>
                  </a:srgbClr>
                </a:solidFill>
              </a:rPr>
              <a:t>.  These students also have weak reading fluency skills that fall well below expectation, which is thought to be the reason for their low reading comprehension skills </a:t>
            </a:r>
            <a:r>
              <a:rPr lang="en-US" sz="1900" i="1" dirty="0">
                <a:solidFill>
                  <a:srgbClr val="FF0000"/>
                </a:solidFill>
              </a:rPr>
              <a:t>(Why)</a:t>
            </a:r>
            <a:r>
              <a:rPr lang="en-US" sz="1900" i="1" dirty="0">
                <a:solidFill>
                  <a:schemeClr val="tx1"/>
                </a:solidFill>
              </a:rPr>
              <a:t>.</a:t>
            </a:r>
          </a:p>
          <a:p>
            <a:pPr>
              <a:defRPr/>
            </a:pPr>
            <a:endParaRPr lang="en-US" sz="1900" u="sng" dirty="0">
              <a:solidFill>
                <a:srgbClr val="244A58">
                  <a:lumMod val="50000"/>
                </a:srgbClr>
              </a:solidFill>
            </a:endParaRPr>
          </a:p>
          <a:p>
            <a:pPr>
              <a:defRPr/>
            </a:pPr>
            <a:r>
              <a:rPr lang="en-US" sz="1900" u="sng" dirty="0">
                <a:solidFill>
                  <a:srgbClr val="244A58">
                    <a:lumMod val="50000"/>
                  </a:srgbClr>
                </a:solidFill>
              </a:rPr>
              <a:t>Current Levels</a:t>
            </a:r>
            <a:r>
              <a:rPr lang="en-US" sz="1900" dirty="0">
                <a:solidFill>
                  <a:srgbClr val="244A58">
                    <a:lumMod val="50000"/>
                  </a:srgbClr>
                </a:solidFill>
              </a:rPr>
              <a:t>: Scores on Maze measures fall below the 10</a:t>
            </a:r>
            <a:r>
              <a:rPr lang="en-US" sz="1900" baseline="30000" dirty="0">
                <a:solidFill>
                  <a:srgbClr val="244A58">
                    <a:lumMod val="50000"/>
                  </a:srgbClr>
                </a:solidFill>
              </a:rPr>
              <a:t>th</a:t>
            </a:r>
            <a:r>
              <a:rPr lang="en-US" sz="1900" dirty="0">
                <a:solidFill>
                  <a:srgbClr val="244A58">
                    <a:lumMod val="50000"/>
                  </a:srgbClr>
                </a:solidFill>
              </a:rPr>
              <a:t> percentile on national norms (3 CR with 14 CR expected).  Fluency rates also fall at or below the 10</a:t>
            </a:r>
            <a:r>
              <a:rPr lang="en-US" sz="1900" baseline="30000" dirty="0">
                <a:solidFill>
                  <a:srgbClr val="244A58">
                    <a:lumMod val="50000"/>
                  </a:srgbClr>
                </a:solidFill>
              </a:rPr>
              <a:t>th</a:t>
            </a:r>
            <a:r>
              <a:rPr lang="en-US" sz="1900" dirty="0">
                <a:solidFill>
                  <a:srgbClr val="244A58">
                    <a:lumMod val="50000"/>
                  </a:srgbClr>
                </a:solidFill>
              </a:rPr>
              <a:t> percentile for national norms (48-53 WRC/min with 109 WRC/min expected) </a:t>
            </a:r>
          </a:p>
        </p:txBody>
      </p:sp>
      <p:sp>
        <p:nvSpPr>
          <p:cNvPr id="8" name="TextBox 7">
            <a:extLst>
              <a:ext uri="{FF2B5EF4-FFF2-40B4-BE49-F238E27FC236}">
                <a16:creationId xmlns:a16="http://schemas.microsoft.com/office/drawing/2014/main" id="{E7E0D79C-64E6-48DF-BBA5-B25C7C53C9F1}"/>
              </a:ext>
            </a:extLst>
          </p:cNvPr>
          <p:cNvSpPr txBox="1"/>
          <p:nvPr/>
        </p:nvSpPr>
        <p:spPr>
          <a:xfrm>
            <a:off x="6024282" y="2529998"/>
            <a:ext cx="5767295" cy="3200876"/>
          </a:xfrm>
          <a:prstGeom prst="rect">
            <a:avLst/>
          </a:prstGeom>
          <a:solidFill>
            <a:schemeClr val="bg1"/>
          </a:solidFill>
          <a:ln w="76200" cmpd="sng">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a:spAutoFit/>
          </a:bodyPr>
          <a:lstStyle/>
          <a:p>
            <a:pPr>
              <a:defRPr/>
            </a:pPr>
            <a:r>
              <a:rPr lang="en-US" sz="2000" dirty="0">
                <a:solidFill>
                  <a:srgbClr val="244A58">
                    <a:lumMod val="50000"/>
                  </a:srgbClr>
                </a:solidFill>
              </a:rPr>
              <a:t>Student S </a:t>
            </a:r>
            <a:r>
              <a:rPr lang="en-US" sz="2000" i="1" dirty="0">
                <a:solidFill>
                  <a:srgbClr val="FF0000"/>
                </a:solidFill>
              </a:rPr>
              <a:t>(Who)</a:t>
            </a:r>
            <a:r>
              <a:rPr lang="en-US" sz="2000" dirty="0">
                <a:solidFill>
                  <a:srgbClr val="244A58">
                    <a:lumMod val="50000"/>
                  </a:srgbClr>
                </a:solidFill>
              </a:rPr>
              <a:t> is having difficulty comprehending written text presented at her grade level </a:t>
            </a:r>
            <a:r>
              <a:rPr lang="en-US" sz="2000" i="1" dirty="0">
                <a:solidFill>
                  <a:srgbClr val="FF0000"/>
                </a:solidFill>
              </a:rPr>
              <a:t>(What, When and Where)</a:t>
            </a:r>
            <a:r>
              <a:rPr lang="en-US" sz="2000" dirty="0">
                <a:solidFill>
                  <a:srgbClr val="244A58">
                    <a:lumMod val="50000"/>
                  </a:srgbClr>
                </a:solidFill>
              </a:rPr>
              <a:t>, but her reading fluency skills are in expected ranges.  Weak vocabulary skills may be lowering her comprehension skills </a:t>
            </a:r>
            <a:r>
              <a:rPr lang="en-US" sz="2000" i="1" dirty="0">
                <a:solidFill>
                  <a:srgbClr val="FF0000"/>
                </a:solidFill>
              </a:rPr>
              <a:t>(Why)</a:t>
            </a:r>
            <a:r>
              <a:rPr lang="en-US" sz="2000" dirty="0">
                <a:solidFill>
                  <a:srgbClr val="244A58">
                    <a:lumMod val="50000"/>
                  </a:srgbClr>
                </a:solidFill>
              </a:rPr>
              <a:t>.</a:t>
            </a:r>
          </a:p>
          <a:p>
            <a:pPr>
              <a:defRPr/>
            </a:pPr>
            <a:endParaRPr lang="en-US" sz="2000" dirty="0">
              <a:solidFill>
                <a:srgbClr val="244A58">
                  <a:lumMod val="50000"/>
                </a:srgbClr>
              </a:solidFill>
            </a:endParaRPr>
          </a:p>
          <a:p>
            <a:pPr>
              <a:defRPr/>
            </a:pPr>
            <a:r>
              <a:rPr lang="en-US" sz="2000" u="sng" dirty="0">
                <a:solidFill>
                  <a:srgbClr val="244A58">
                    <a:lumMod val="50000"/>
                  </a:srgbClr>
                </a:solidFill>
              </a:rPr>
              <a:t>Current Levels</a:t>
            </a:r>
            <a:r>
              <a:rPr lang="en-US" sz="2000" dirty="0">
                <a:solidFill>
                  <a:srgbClr val="244A58">
                    <a:lumMod val="50000"/>
                  </a:srgbClr>
                </a:solidFill>
              </a:rPr>
              <a:t>: Maze score = 3 CR (14 CR expected); Vocabulary level = 2</a:t>
            </a:r>
            <a:r>
              <a:rPr lang="en-US" sz="2000" baseline="30000" dirty="0">
                <a:solidFill>
                  <a:srgbClr val="244A58">
                    <a:lumMod val="50000"/>
                  </a:srgbClr>
                </a:solidFill>
              </a:rPr>
              <a:t>nd</a:t>
            </a:r>
            <a:r>
              <a:rPr lang="en-US" sz="2000" dirty="0">
                <a:solidFill>
                  <a:srgbClr val="244A58">
                    <a:lumMod val="50000"/>
                  </a:srgbClr>
                </a:solidFill>
              </a:rPr>
              <a:t> grade on Harris Word List (4</a:t>
            </a:r>
            <a:r>
              <a:rPr lang="en-US" sz="2000" baseline="30000" dirty="0">
                <a:solidFill>
                  <a:srgbClr val="244A58">
                    <a:lumMod val="50000"/>
                  </a:srgbClr>
                </a:solidFill>
              </a:rPr>
              <a:t>th</a:t>
            </a:r>
            <a:r>
              <a:rPr lang="en-US" sz="2000" dirty="0">
                <a:solidFill>
                  <a:srgbClr val="244A58">
                    <a:lumMod val="50000"/>
                  </a:srgbClr>
                </a:solidFill>
              </a:rPr>
              <a:t> grade expected)</a:t>
            </a:r>
            <a:endParaRPr lang="en-US" sz="2000" dirty="0">
              <a:solidFill>
                <a:prstClr val="black"/>
              </a:solidFill>
            </a:endParaRPr>
          </a:p>
          <a:p>
            <a:pPr>
              <a:defRPr/>
            </a:pPr>
            <a:endParaRPr lang="en-US" sz="2200" dirty="0">
              <a:solidFill>
                <a:srgbClr val="244A58">
                  <a:lumMod val="50000"/>
                </a:srgbClr>
              </a:solidFill>
              <a:latin typeface="News Gothic MT"/>
            </a:endParaRPr>
          </a:p>
        </p:txBody>
      </p:sp>
      <p:pic>
        <p:nvPicPr>
          <p:cNvPr id="9" name="Picture 13">
            <a:extLst>
              <a:ext uri="{FF2B5EF4-FFF2-40B4-BE49-F238E27FC236}">
                <a16:creationId xmlns:a16="http://schemas.microsoft.com/office/drawing/2014/main" id="{86E530F3-CD08-470B-B99F-2EE86B5A87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6643" y="0"/>
            <a:ext cx="1590675" cy="1458912"/>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589A9-3A46-4EBB-860D-D4A369C037FC}"/>
              </a:ext>
            </a:extLst>
          </p:cNvPr>
          <p:cNvSpPr>
            <a:spLocks noGrp="1"/>
          </p:cNvSpPr>
          <p:nvPr>
            <p:ph type="ctrTitle"/>
          </p:nvPr>
        </p:nvSpPr>
        <p:spPr>
          <a:xfrm>
            <a:off x="6929182" y="3302082"/>
            <a:ext cx="4709040" cy="3153753"/>
          </a:xfrm>
        </p:spPr>
        <p:txBody>
          <a:bodyPr>
            <a:noAutofit/>
          </a:bodyPr>
          <a:lstStyle/>
          <a:p>
            <a:pPr>
              <a:lnSpc>
                <a:spcPct val="90000"/>
              </a:lnSpc>
              <a:defRPr/>
            </a:pPr>
            <a:r>
              <a:rPr lang="en-US" sz="6000" b="1" dirty="0">
                <a:solidFill>
                  <a:schemeClr val="tx1"/>
                </a:solidFill>
              </a:rPr>
              <a:t>Develop a Precise Problem Statement </a:t>
            </a:r>
            <a:br>
              <a:rPr lang="en-US" sz="3600" dirty="0">
                <a:solidFill>
                  <a:schemeClr val="tx1"/>
                </a:solidFill>
              </a:rPr>
            </a:br>
            <a:br>
              <a:rPr lang="en-US" sz="3600" dirty="0">
                <a:solidFill>
                  <a:schemeClr val="tx1"/>
                </a:solidFill>
              </a:rPr>
            </a:br>
            <a:r>
              <a:rPr lang="en-US" sz="3600" b="0" dirty="0">
                <a:solidFill>
                  <a:schemeClr val="tx1"/>
                </a:solidFill>
              </a:rPr>
              <a:t>1.  Choose either</a:t>
            </a:r>
            <a:br>
              <a:rPr lang="en-US" sz="3600" b="0" dirty="0">
                <a:solidFill>
                  <a:schemeClr val="tx1"/>
                </a:solidFill>
              </a:rPr>
            </a:br>
            <a:r>
              <a:rPr lang="en-US" sz="3600" b="0" dirty="0">
                <a:solidFill>
                  <a:schemeClr val="tx1"/>
                </a:solidFill>
              </a:rPr>
              <a:t>Jasmine or Paul</a:t>
            </a:r>
            <a:br>
              <a:rPr lang="en-US" sz="3600" dirty="0">
                <a:solidFill>
                  <a:schemeClr val="tx1"/>
                </a:solidFill>
              </a:rPr>
            </a:br>
            <a:br>
              <a:rPr lang="en-US" sz="3600" dirty="0">
                <a:solidFill>
                  <a:schemeClr val="tx1"/>
                </a:solidFill>
              </a:rPr>
            </a:br>
            <a:r>
              <a:rPr lang="en-US" sz="3600" b="0" dirty="0">
                <a:solidFill>
                  <a:schemeClr val="tx1"/>
                </a:solidFill>
              </a:rPr>
              <a:t>2. Write Precise Problem Statement using the data provided.</a:t>
            </a:r>
          </a:p>
        </p:txBody>
      </p:sp>
      <p:grpSp>
        <p:nvGrpSpPr>
          <p:cNvPr id="12" name="Group 11">
            <a:extLst>
              <a:ext uri="{FF2B5EF4-FFF2-40B4-BE49-F238E27FC236}">
                <a16:creationId xmlns:a16="http://schemas.microsoft.com/office/drawing/2014/main" id="{7E2D86BB-893F-471B-AD66-50E01777C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13" name="Rectangle 12">
              <a:extLst>
                <a:ext uri="{FF2B5EF4-FFF2-40B4-BE49-F238E27FC236}">
                  <a16:creationId xmlns:a16="http://schemas.microsoft.com/office/drawing/2014/main" id="{61E3F80D-79C6-468A-83E4-3FEA58556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009504C1-96CE-44B4-8DF0-613CF9D1D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a:extLst>
                <a:ext uri="{FF2B5EF4-FFF2-40B4-BE49-F238E27FC236}">
                  <a16:creationId xmlns:a16="http://schemas.microsoft.com/office/drawing/2014/main" id="{1F299836-4C10-4395-B386-C0FA537C4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5" name="Picture 13">
            <a:extLst>
              <a:ext uri="{FF2B5EF4-FFF2-40B4-BE49-F238E27FC236}">
                <a16:creationId xmlns:a16="http://schemas.microsoft.com/office/drawing/2014/main" id="{197F7727-35D6-429C-9248-3D6FCE46BE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9763" y="1145329"/>
            <a:ext cx="4983737" cy="45673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F4B4BD9-4E9F-4615-969F-22FA34DCFD16}"/>
              </a:ext>
            </a:extLst>
          </p:cNvPr>
          <p:cNvSpPr/>
          <p:nvPr/>
        </p:nvSpPr>
        <p:spPr>
          <a:xfrm>
            <a:off x="9983788" y="6597650"/>
            <a:ext cx="684212" cy="260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0" name="Picture 9" descr="Image result for green flag">
            <a:extLst>
              <a:ext uri="{FF2B5EF4-FFF2-40B4-BE49-F238E27FC236}">
                <a16:creationId xmlns:a16="http://schemas.microsoft.com/office/drawing/2014/main" id="{B6A5D9D1-E674-4F7F-B922-31DF841E09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212" y="154826"/>
            <a:ext cx="2908625" cy="2683277"/>
          </a:xfrm>
          <a:prstGeom prst="rect">
            <a:avLst/>
          </a:prstGeom>
          <a:noFill/>
          <a:ln>
            <a:noFill/>
          </a:ln>
        </p:spPr>
      </p:pic>
      <p:sp>
        <p:nvSpPr>
          <p:cNvPr id="11" name="Text Box 32">
            <a:extLst>
              <a:ext uri="{FF2B5EF4-FFF2-40B4-BE49-F238E27FC236}">
                <a16:creationId xmlns:a16="http://schemas.microsoft.com/office/drawing/2014/main" id="{4D15120E-3666-420B-B1C4-E33378093549}"/>
              </a:ext>
            </a:extLst>
          </p:cNvPr>
          <p:cNvSpPr txBox="1">
            <a:spLocks noChangeArrowheads="1"/>
          </p:cNvSpPr>
          <p:nvPr/>
        </p:nvSpPr>
        <p:spPr bwMode="auto">
          <a:xfrm>
            <a:off x="102659" y="607137"/>
            <a:ext cx="14858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spc="50" normalizeH="0" baseline="0" dirty="0">
                <a:ln w="0"/>
                <a:effectLst>
                  <a:innerShdw blurRad="63500" dist="50800" dir="13500000">
                    <a:srgbClr val="000000">
                      <a:alpha val="50000"/>
                    </a:srgbClr>
                  </a:innerShdw>
                </a:effectLst>
                <a:latin typeface="Poor Richard" panose="02080502050505020702" pitchFamily="18" charset="0"/>
                <a:ea typeface="Poor Richard" panose="02080502050505020702" pitchFamily="18" charset="0"/>
                <a:cs typeface="Times New Roman" panose="02020603050405020304" pitchFamily="18" charset="0"/>
              </a:rPr>
              <a:t>#10</a:t>
            </a:r>
            <a:endParaRPr kumimoji="0" lang="en-US" altLang="en-US" sz="5400" b="1" i="0" u="none" strike="noStrike" spc="50" normalizeH="0" baseline="0" dirty="0">
              <a:ln w="0"/>
              <a:effectLst>
                <a:innerShdw blurRad="63500" dist="50800" dir="13500000">
                  <a:srgbClr val="000000">
                    <a:alpha val="50000"/>
                  </a:srgbClr>
                </a:innerShdw>
              </a:effectLst>
              <a:latin typeface="Arial" panose="020B0604020202020204" pitchFamily="34" charset="0"/>
            </a:endParaRPr>
          </a:p>
        </p:txBody>
      </p:sp>
      <p:sp>
        <p:nvSpPr>
          <p:cNvPr id="16" name="Rectangle 15">
            <a:extLst>
              <a:ext uri="{FF2B5EF4-FFF2-40B4-BE49-F238E27FC236}">
                <a16:creationId xmlns:a16="http://schemas.microsoft.com/office/drawing/2014/main" id="{366290A3-9EC4-4B9F-8AAF-F6A35F2F6D00}"/>
              </a:ext>
            </a:extLst>
          </p:cNvPr>
          <p:cNvSpPr/>
          <p:nvPr/>
        </p:nvSpPr>
        <p:spPr>
          <a:xfrm>
            <a:off x="293614" y="5790732"/>
            <a:ext cx="2831223" cy="338554"/>
          </a:xfrm>
          <a:prstGeom prst="rect">
            <a:avLst/>
          </a:prstGeom>
        </p:spPr>
        <p:txBody>
          <a:bodyPr wrap="none">
            <a:spAutoFit/>
          </a:bodyPr>
          <a:lstStyle/>
          <a:p>
            <a:pPr algn="ctr" fontAlgn="base"/>
            <a:r>
              <a:rPr lang="en-US" sz="800" dirty="0">
                <a:latin typeface="Century Gothic" panose="020B0502020202020204" pitchFamily="34" charset="0"/>
                <a:ea typeface="Times New Roman" panose="02020603050405020304" pitchFamily="18" charset="0"/>
              </a:rPr>
              <a:t>Horner, R. H., Newton, J. S., Todd, A. W.,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B.,</a:t>
            </a:r>
          </a:p>
          <a:p>
            <a:pPr algn="ctr" fontAlgn="base"/>
            <a:r>
              <a:rPr lang="en-US" sz="800" dirty="0">
                <a:latin typeface="Century Gothic" panose="020B0502020202020204" pitchFamily="34" charset="0"/>
                <a:ea typeface="Times New Roman" panose="02020603050405020304" pitchFamily="18" charset="0"/>
              </a:rPr>
              <a:t> </a:t>
            </a:r>
            <a:r>
              <a:rPr lang="en-US" sz="800" dirty="0" err="1">
                <a:latin typeface="Century Gothic" panose="020B0502020202020204" pitchFamily="34" charset="0"/>
                <a:ea typeface="Times New Roman" panose="02020603050405020304" pitchFamily="18" charset="0"/>
              </a:rPr>
              <a:t>Algozzine</a:t>
            </a:r>
            <a:r>
              <a:rPr lang="en-US" sz="800" dirty="0">
                <a:latin typeface="Century Gothic" panose="020B0502020202020204" pitchFamily="34" charset="0"/>
                <a:ea typeface="Times New Roman" panose="02020603050405020304" pitchFamily="18" charset="0"/>
              </a:rPr>
              <a:t>, K., Cusumano, D. L., &amp; Preston, A. I. (2015).</a:t>
            </a:r>
            <a:endParaRPr lang="en-US" sz="36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EA2BDF31-5A20-4A08-AF46-A332EE0A920E}"/>
              </a:ext>
            </a:extLst>
          </p:cNvPr>
          <p:cNvSpPr>
            <a:spLocks noGrp="1"/>
          </p:cNvSpPr>
          <p:nvPr>
            <p:ph type="title"/>
          </p:nvPr>
        </p:nvSpPr>
        <p:spPr>
          <a:xfrm>
            <a:off x="1715293" y="899458"/>
            <a:ext cx="8761413" cy="706964"/>
          </a:xfrm>
        </p:spPr>
        <p:txBody>
          <a:bodyPr/>
          <a:lstStyle/>
          <a:p>
            <a:pPr algn="ctr"/>
            <a:r>
              <a:rPr lang="en-US" altLang="en-US" sz="5400" b="1" dirty="0">
                <a:solidFill>
                  <a:schemeClr val="tx1"/>
                </a:solidFill>
              </a:rPr>
              <a:t>Possible </a:t>
            </a:r>
            <a:br>
              <a:rPr lang="en-US" altLang="en-US" sz="5400" b="1" dirty="0">
                <a:solidFill>
                  <a:schemeClr val="tx1"/>
                </a:solidFill>
              </a:rPr>
            </a:br>
            <a:r>
              <a:rPr lang="en-US" altLang="en-US" sz="5400" b="1" dirty="0">
                <a:solidFill>
                  <a:schemeClr val="tx1"/>
                </a:solidFill>
              </a:rPr>
              <a:t>Precise Problem Statement</a:t>
            </a:r>
          </a:p>
        </p:txBody>
      </p:sp>
      <p:sp>
        <p:nvSpPr>
          <p:cNvPr id="61443" name="Content Placeholder 2">
            <a:extLst>
              <a:ext uri="{FF2B5EF4-FFF2-40B4-BE49-F238E27FC236}">
                <a16:creationId xmlns:a16="http://schemas.microsoft.com/office/drawing/2014/main" id="{D5FD584E-6488-4B7A-B629-D8EB00B6585F}"/>
              </a:ext>
            </a:extLst>
          </p:cNvPr>
          <p:cNvSpPr>
            <a:spLocks noGrp="1"/>
          </p:cNvSpPr>
          <p:nvPr>
            <p:ph type="body" idx="1"/>
          </p:nvPr>
        </p:nvSpPr>
        <p:spPr>
          <a:xfrm>
            <a:off x="611095" y="3719419"/>
            <a:ext cx="10815917" cy="3008406"/>
          </a:xfrm>
        </p:spPr>
        <p:txBody>
          <a:bodyPr>
            <a:noAutofit/>
          </a:bodyPr>
          <a:lstStyle/>
          <a:p>
            <a:pPr marL="0" indent="0">
              <a:buNone/>
            </a:pPr>
            <a:r>
              <a:rPr lang="en-US" altLang="en-US" sz="3600" dirty="0"/>
              <a:t>Jasmine’s reading fluency skills are well below expected targets for her grade and time of year, which is believed to be due to her weak phonics skills.</a:t>
            </a:r>
          </a:p>
          <a:p>
            <a:pPr marL="0" indent="0">
              <a:buNone/>
            </a:pPr>
            <a:r>
              <a:rPr lang="en-US" altLang="en-US" sz="3600" u="sng" dirty="0"/>
              <a:t>Current Levels</a:t>
            </a:r>
            <a:r>
              <a:rPr lang="en-US" altLang="en-US" sz="3600" dirty="0"/>
              <a:t>: (Fall Benchmark) </a:t>
            </a:r>
          </a:p>
          <a:p>
            <a:pPr marL="336550" lvl="1" indent="0">
              <a:buNone/>
            </a:pPr>
            <a:r>
              <a:rPr lang="en-US" altLang="en-US" sz="2800" u="sng" dirty="0"/>
              <a:t>Phonics</a:t>
            </a:r>
            <a:r>
              <a:rPr lang="en-US" altLang="en-US" sz="2800" dirty="0"/>
              <a:t> = 38 Sounds Correct per minute </a:t>
            </a:r>
          </a:p>
          <a:p>
            <a:pPr marL="336550" lvl="1" indent="0">
              <a:buNone/>
            </a:pPr>
            <a:r>
              <a:rPr lang="en-US" altLang="en-US" sz="2800" dirty="0"/>
              <a:t>(goal = 68 SC/min)</a:t>
            </a:r>
          </a:p>
          <a:p>
            <a:pPr marL="336550" lvl="1" indent="0">
              <a:buNone/>
            </a:pPr>
            <a:r>
              <a:rPr lang="en-US" altLang="en-US" sz="2800" u="sng" dirty="0"/>
              <a:t>Reading Fluency </a:t>
            </a:r>
            <a:r>
              <a:rPr lang="en-US" altLang="en-US" sz="2800" dirty="0"/>
              <a:t>= 32 Words Read Correctly per minute (goal = 82 WRC/min)</a:t>
            </a:r>
          </a:p>
        </p:txBody>
      </p:sp>
      <p:sp>
        <p:nvSpPr>
          <p:cNvPr id="4" name="Rectangle 3">
            <a:extLst>
              <a:ext uri="{FF2B5EF4-FFF2-40B4-BE49-F238E27FC236}">
                <a16:creationId xmlns:a16="http://schemas.microsoft.com/office/drawing/2014/main" id="{093C6D31-ECE1-435B-8BCB-2C75D53BE09D}"/>
              </a:ext>
            </a:extLst>
          </p:cNvPr>
          <p:cNvSpPr/>
          <p:nvPr/>
        </p:nvSpPr>
        <p:spPr>
          <a:xfrm>
            <a:off x="9983788" y="6597650"/>
            <a:ext cx="684212" cy="260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8" name="Picture 13">
            <a:extLst>
              <a:ext uri="{FF2B5EF4-FFF2-40B4-BE49-F238E27FC236}">
                <a16:creationId xmlns:a16="http://schemas.microsoft.com/office/drawing/2014/main" id="{97D69DE9-B1EA-4457-B045-02C263EA1F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6643" y="0"/>
            <a:ext cx="1590675" cy="1458912"/>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EA2BDF31-5A20-4A08-AF46-A332EE0A920E}"/>
              </a:ext>
            </a:extLst>
          </p:cNvPr>
          <p:cNvSpPr>
            <a:spLocks noGrp="1"/>
          </p:cNvSpPr>
          <p:nvPr>
            <p:ph type="title"/>
          </p:nvPr>
        </p:nvSpPr>
        <p:spPr>
          <a:xfrm>
            <a:off x="1715293" y="899458"/>
            <a:ext cx="8761413" cy="706964"/>
          </a:xfrm>
        </p:spPr>
        <p:txBody>
          <a:bodyPr/>
          <a:lstStyle/>
          <a:p>
            <a:pPr algn="ctr"/>
            <a:r>
              <a:rPr lang="en-US" altLang="en-US" sz="5400" b="1" dirty="0">
                <a:solidFill>
                  <a:schemeClr val="tx1"/>
                </a:solidFill>
              </a:rPr>
              <a:t>Possible </a:t>
            </a:r>
            <a:br>
              <a:rPr lang="en-US" altLang="en-US" sz="5400" b="1" dirty="0">
                <a:solidFill>
                  <a:schemeClr val="tx1"/>
                </a:solidFill>
              </a:rPr>
            </a:br>
            <a:r>
              <a:rPr lang="en-US" altLang="en-US" sz="5400" b="1" dirty="0">
                <a:solidFill>
                  <a:schemeClr val="tx1"/>
                </a:solidFill>
              </a:rPr>
              <a:t>Precise Problem Statement</a:t>
            </a:r>
          </a:p>
        </p:txBody>
      </p:sp>
      <p:sp>
        <p:nvSpPr>
          <p:cNvPr id="4" name="Rectangle 3">
            <a:extLst>
              <a:ext uri="{FF2B5EF4-FFF2-40B4-BE49-F238E27FC236}">
                <a16:creationId xmlns:a16="http://schemas.microsoft.com/office/drawing/2014/main" id="{093C6D31-ECE1-435B-8BCB-2C75D53BE09D}"/>
              </a:ext>
            </a:extLst>
          </p:cNvPr>
          <p:cNvSpPr/>
          <p:nvPr/>
        </p:nvSpPr>
        <p:spPr>
          <a:xfrm>
            <a:off x="9983788" y="6597650"/>
            <a:ext cx="684212" cy="260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2">
            <a:extLst>
              <a:ext uri="{FF2B5EF4-FFF2-40B4-BE49-F238E27FC236}">
                <a16:creationId xmlns:a16="http://schemas.microsoft.com/office/drawing/2014/main" id="{EB683925-21EA-476D-9241-E0B384C10F60}"/>
              </a:ext>
            </a:extLst>
          </p:cNvPr>
          <p:cNvSpPr txBox="1">
            <a:spLocks/>
          </p:cNvSpPr>
          <p:nvPr/>
        </p:nvSpPr>
        <p:spPr>
          <a:xfrm>
            <a:off x="742578" y="5781427"/>
            <a:ext cx="8825658" cy="861420"/>
          </a:xfrm>
          <a:prstGeom prst="rect">
            <a:avLst/>
          </a:prstGeom>
        </p:spPr>
        <p:txBody>
          <a:bodyPr vert="horz" lIns="91440" tIns="45720" rIns="91440" bIns="45720" rtlCol="0" anchor="b">
            <a:normAutofit fontScale="2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altLang="en-US" sz="14400" dirty="0"/>
              <a:t>Paul is displaying disruptive behaviors (e.g., pushing pencils off the desk, walking around the room, talking to other students, calling out) during the morning reading block in his classroom in order to gain attention.</a:t>
            </a:r>
          </a:p>
          <a:p>
            <a:r>
              <a:rPr lang="en-US" altLang="en-US" sz="14400" u="sng" dirty="0"/>
              <a:t>Current Levels:  </a:t>
            </a:r>
          </a:p>
          <a:p>
            <a:pPr marL="336550" lvl="1"/>
            <a:r>
              <a:rPr lang="en-US" altLang="en-US" sz="14400" dirty="0"/>
              <a:t>Week 1: 10.4 incidents per reading block per day</a:t>
            </a:r>
          </a:p>
          <a:p>
            <a:pPr marL="336550" lvl="1"/>
            <a:r>
              <a:rPr lang="en-US" altLang="en-US" sz="14400" dirty="0"/>
              <a:t>Week 2: 11.2 incidents per reading block per day</a:t>
            </a:r>
          </a:p>
          <a:p>
            <a:r>
              <a:rPr lang="en-US" altLang="en-US" dirty="0"/>
              <a:t> </a:t>
            </a:r>
          </a:p>
        </p:txBody>
      </p:sp>
    </p:spTree>
    <p:extLst>
      <p:ext uri="{BB962C8B-B14F-4D97-AF65-F5344CB8AC3E}">
        <p14:creationId xmlns:p14="http://schemas.microsoft.com/office/powerpoint/2010/main" val="1780916847"/>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1C0A72-A1B7-40E0-8DC6-956A19A2CC6A}"/>
              </a:ext>
            </a:extLst>
          </p:cNvPr>
          <p:cNvSpPr>
            <a:spLocks noGrp="1"/>
          </p:cNvSpPr>
          <p:nvPr>
            <p:ph type="ctrTitle"/>
          </p:nvPr>
        </p:nvSpPr>
        <p:spPr/>
        <p:txBody>
          <a:bodyPr/>
          <a:lstStyle/>
          <a:p>
            <a:pPr>
              <a:defRPr/>
            </a:pP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But wait…</a:t>
            </a:r>
          </a:p>
        </p:txBody>
      </p:sp>
      <p:sp>
        <p:nvSpPr>
          <p:cNvPr id="5" name="Text Placeholder 4">
            <a:extLst>
              <a:ext uri="{FF2B5EF4-FFF2-40B4-BE49-F238E27FC236}">
                <a16:creationId xmlns:a16="http://schemas.microsoft.com/office/drawing/2014/main" id="{AF83CFC3-EF2D-4F41-AE5F-78900D1612D1}"/>
              </a:ext>
            </a:extLst>
          </p:cNvPr>
          <p:cNvSpPr>
            <a:spLocks noGrp="1"/>
          </p:cNvSpPr>
          <p:nvPr>
            <p:ph type="subTitle" idx="1"/>
          </p:nvPr>
        </p:nvSpPr>
        <p:spPr/>
        <p:txBody>
          <a:bodyPr>
            <a:normAutofit fontScale="92500" lnSpcReduction="10000"/>
          </a:bodyPr>
          <a:lstStyle/>
          <a:p>
            <a:r>
              <a:rPr lang="en-US" altLang="en-US" sz="6000" dirty="0"/>
              <a:t>…</a:t>
            </a:r>
            <a:r>
              <a:rPr lang="en-US" altLang="en-US" sz="60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there is more!</a:t>
            </a:r>
            <a:endParaRPr lang="en-US" altLang="en-US" sz="6000" dirty="0"/>
          </a:p>
        </p:txBody>
      </p:sp>
      <p:sp>
        <p:nvSpPr>
          <p:cNvPr id="6" name="Title 3">
            <a:extLst>
              <a:ext uri="{FF2B5EF4-FFF2-40B4-BE49-F238E27FC236}">
                <a16:creationId xmlns:a16="http://schemas.microsoft.com/office/drawing/2014/main" id="{58A55B42-612B-490F-8FBD-43F894AA9B4E}"/>
              </a:ext>
            </a:extLst>
          </p:cNvPr>
          <p:cNvSpPr txBox="1">
            <a:spLocks/>
          </p:cNvSpPr>
          <p:nvPr/>
        </p:nvSpPr>
        <p:spPr bwMode="auto">
          <a:xfrm>
            <a:off x="2022476" y="4868864"/>
            <a:ext cx="805656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Berlin Sans FB" panose="020E0602020502020306" pitchFamily="34" charset="0"/>
              </a:defRPr>
            </a:lvl1pPr>
            <a:lvl2pPr marL="742950" indent="-285750">
              <a:spcBef>
                <a:spcPct val="20000"/>
              </a:spcBef>
              <a:buChar char="–"/>
              <a:defRPr sz="2800">
                <a:solidFill>
                  <a:schemeClr val="tx1"/>
                </a:solidFill>
                <a:latin typeface="Berlin Sans FB" panose="020E0602020502020306" pitchFamily="34" charset="0"/>
              </a:defRPr>
            </a:lvl2pPr>
            <a:lvl3pPr marL="1143000" indent="-228600">
              <a:spcBef>
                <a:spcPct val="20000"/>
              </a:spcBef>
              <a:buChar char="•"/>
              <a:defRPr sz="2400">
                <a:solidFill>
                  <a:schemeClr val="tx1"/>
                </a:solidFill>
                <a:latin typeface="Berlin Sans FB" panose="020E0602020502020306" pitchFamily="34" charset="0"/>
              </a:defRPr>
            </a:lvl3pPr>
            <a:lvl4pPr marL="1600200" indent="-228600">
              <a:spcBef>
                <a:spcPct val="20000"/>
              </a:spcBef>
              <a:buChar char="–"/>
              <a:defRPr sz="2000">
                <a:solidFill>
                  <a:schemeClr val="tx1"/>
                </a:solidFill>
                <a:latin typeface="Berlin Sans FB" panose="020E0602020502020306" pitchFamily="34" charset="0"/>
              </a:defRPr>
            </a:lvl4pPr>
            <a:lvl5pPr marL="2057400" indent="-228600">
              <a:spcBef>
                <a:spcPct val="20000"/>
              </a:spcBef>
              <a:buChar char="»"/>
              <a:defRPr sz="2000">
                <a:solidFill>
                  <a:schemeClr val="tx1"/>
                </a:solidFill>
                <a:latin typeface="Berlin Sans FB" panose="020E0602020502020306" pitchFamily="34" charset="0"/>
              </a:defRPr>
            </a:lvl5pPr>
            <a:lvl6pPr marL="2514600" indent="-228600" eaLnBrk="0" fontAlgn="base" hangingPunct="0">
              <a:spcBef>
                <a:spcPct val="20000"/>
              </a:spcBef>
              <a:spcAft>
                <a:spcPct val="0"/>
              </a:spcAft>
              <a:buChar char="»"/>
              <a:defRPr sz="2000">
                <a:solidFill>
                  <a:schemeClr val="tx1"/>
                </a:solidFill>
                <a:latin typeface="Berlin Sans FB" panose="020E0602020502020306" pitchFamily="34" charset="0"/>
              </a:defRPr>
            </a:lvl6pPr>
            <a:lvl7pPr marL="2971800" indent="-228600" eaLnBrk="0" fontAlgn="base" hangingPunct="0">
              <a:spcBef>
                <a:spcPct val="20000"/>
              </a:spcBef>
              <a:spcAft>
                <a:spcPct val="0"/>
              </a:spcAft>
              <a:buChar char="»"/>
              <a:defRPr sz="2000">
                <a:solidFill>
                  <a:schemeClr val="tx1"/>
                </a:solidFill>
                <a:latin typeface="Berlin Sans FB" panose="020E0602020502020306" pitchFamily="34" charset="0"/>
              </a:defRPr>
            </a:lvl7pPr>
            <a:lvl8pPr marL="3429000" indent="-228600" eaLnBrk="0" fontAlgn="base" hangingPunct="0">
              <a:spcBef>
                <a:spcPct val="20000"/>
              </a:spcBef>
              <a:spcAft>
                <a:spcPct val="0"/>
              </a:spcAft>
              <a:buChar char="»"/>
              <a:defRPr sz="2000">
                <a:solidFill>
                  <a:schemeClr val="tx1"/>
                </a:solidFill>
                <a:latin typeface="Berlin Sans FB" panose="020E0602020502020306" pitchFamily="34" charset="0"/>
              </a:defRPr>
            </a:lvl8pPr>
            <a:lvl9pPr marL="3886200" indent="-228600" eaLnBrk="0" fontAlgn="base" hangingPunct="0">
              <a:spcBef>
                <a:spcPct val="20000"/>
              </a:spcBef>
              <a:spcAft>
                <a:spcPct val="0"/>
              </a:spcAft>
              <a:buChar char="»"/>
              <a:defRPr sz="2000">
                <a:solidFill>
                  <a:schemeClr val="tx1"/>
                </a:solidFill>
                <a:latin typeface="Berlin Sans FB" panose="020E0602020502020306" pitchFamily="34" charset="0"/>
              </a:defRPr>
            </a:lvl9pPr>
          </a:lstStyle>
          <a:p>
            <a:pPr algn="ctr" eaLnBrk="1" hangingPunct="1">
              <a:spcBef>
                <a:spcPct val="0"/>
              </a:spcBef>
              <a:buFontTx/>
              <a:buNone/>
            </a:pPr>
            <a:r>
              <a:rPr lang="en-US" altLang="en-US" sz="9600" b="1" dirty="0">
                <a:ln w="9525">
                  <a:solidFill>
                    <a:schemeClr val="bg1"/>
                  </a:solidFill>
                  <a:prstDash val="solid"/>
                </a:ln>
                <a:effectLst>
                  <a:outerShdw blurRad="12700" dist="38100" dir="2700000" algn="tl" rotWithShape="0">
                    <a:schemeClr val="bg1">
                      <a:lumMod val="50000"/>
                    </a:schemeClr>
                  </a:outerShdw>
                </a:effectLst>
              </a:rPr>
              <a:t>Your student’s name is </a:t>
            </a:r>
          </a:p>
          <a:p>
            <a:pPr algn="ctr" eaLnBrk="1" hangingPunct="1">
              <a:spcBef>
                <a:spcPct val="0"/>
              </a:spcBef>
              <a:buFontTx/>
              <a:buNone/>
            </a:pPr>
            <a:r>
              <a:rPr lang="en-US" altLang="en-US" sz="9600" b="1" dirty="0">
                <a:ln w="9525">
                  <a:solidFill>
                    <a:schemeClr val="bg1"/>
                  </a:solidFill>
                  <a:prstDash val="solid"/>
                </a:ln>
                <a:effectLst>
                  <a:outerShdw blurRad="12700" dist="38100" dir="2700000" algn="tl" rotWithShape="0">
                    <a:schemeClr val="bg1">
                      <a:lumMod val="50000"/>
                    </a:schemeClr>
                  </a:outerShdw>
                </a:effectLst>
              </a:rPr>
              <a:t>Jasmine Paul</a:t>
            </a:r>
          </a:p>
        </p:txBody>
      </p:sp>
      <p:sp>
        <p:nvSpPr>
          <p:cNvPr id="7" name="Rectangle 6">
            <a:extLst>
              <a:ext uri="{FF2B5EF4-FFF2-40B4-BE49-F238E27FC236}">
                <a16:creationId xmlns:a16="http://schemas.microsoft.com/office/drawing/2014/main" id="{422D521A-5CBA-49FF-A4F1-6456CD7BBB0A}"/>
              </a:ext>
            </a:extLst>
          </p:cNvPr>
          <p:cNvSpPr/>
          <p:nvPr/>
        </p:nvSpPr>
        <p:spPr>
          <a:xfrm>
            <a:off x="9983788" y="6597650"/>
            <a:ext cx="684212" cy="260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8" name="Picture 13">
            <a:extLst>
              <a:ext uri="{FF2B5EF4-FFF2-40B4-BE49-F238E27FC236}">
                <a16:creationId xmlns:a16="http://schemas.microsoft.com/office/drawing/2014/main" id="{0C4A0D4B-4E17-4325-863B-C79CEB5E6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6643" y="0"/>
            <a:ext cx="1590675" cy="1458912"/>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entr" presetSubtype="0" ac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12" fill="hold" nodeType="afterGroup">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40777337"/>
              </p:ext>
            </p:extLst>
          </p:nvPr>
        </p:nvGraphicFramePr>
        <p:xfrm>
          <a:off x="266700" y="2347409"/>
          <a:ext cx="11804917" cy="4074537"/>
        </p:xfrm>
        <a:graphic>
          <a:graphicData uri="http://schemas.openxmlformats.org/drawingml/2006/table">
            <a:tbl>
              <a:tblPr firstRow="1" firstCol="1" bandRow="1">
                <a:tableStyleId>{5940675A-B579-460E-94D1-54222C63F5DA}</a:tableStyleId>
              </a:tblPr>
              <a:tblGrid>
                <a:gridCol w="11804917">
                  <a:extLst>
                    <a:ext uri="{9D8B030D-6E8A-4147-A177-3AD203B41FA5}">
                      <a16:colId xmlns:a16="http://schemas.microsoft.com/office/drawing/2014/main" val="478150825"/>
                    </a:ext>
                  </a:extLst>
                </a:gridCol>
              </a:tblGrid>
              <a:tr h="461337">
                <a:tc>
                  <a:txBody>
                    <a:bodyPr/>
                    <a:lstStyle/>
                    <a:p>
                      <a:pPr marL="0" marR="0" algn="l">
                        <a:lnSpc>
                          <a:spcPct val="107000"/>
                        </a:lnSpc>
                        <a:spcBef>
                          <a:spcPts val="0"/>
                        </a:spcBef>
                        <a:spcAft>
                          <a:spcPts val="0"/>
                        </a:spcAft>
                      </a:pPr>
                      <a:r>
                        <a:rPr lang="en-US" sz="3200" b="1" dirty="0">
                          <a:solidFill>
                            <a:srgbClr val="008080"/>
                          </a:solidFill>
                          <a:effectLst/>
                          <a:latin typeface="Poor Richard" panose="02080502050505020702" pitchFamily="18" charset="0"/>
                        </a:rPr>
                        <a:t>Tiered Fidelity Inventory (TFI)</a:t>
                      </a:r>
                    </a:p>
                  </a:txBody>
                  <a:tcPr marL="34120" marR="34120" marT="6319" marB="0"/>
                </a:tc>
                <a:extLst>
                  <a:ext uri="{0D108BD9-81ED-4DB2-BD59-A6C34878D82A}">
                    <a16:rowId xmlns:a16="http://schemas.microsoft.com/office/drawing/2014/main" val="2817740577"/>
                  </a:ext>
                </a:extLst>
              </a:tr>
              <a:tr h="1255739">
                <a:tc>
                  <a:txBody>
                    <a:bodyPr/>
                    <a:lstStyle/>
                    <a:p>
                      <a:pPr marL="0" marR="0">
                        <a:lnSpc>
                          <a:spcPct val="107000"/>
                        </a:lnSpc>
                        <a:spcBef>
                          <a:spcPts val="0"/>
                        </a:spcBef>
                        <a:spcAft>
                          <a:spcPts val="0"/>
                        </a:spcAft>
                      </a:pPr>
                      <a:r>
                        <a:rPr lang="en-US" sz="2800" b="1" dirty="0">
                          <a:solidFill>
                            <a:srgbClr val="008080"/>
                          </a:solidFill>
                          <a:effectLst/>
                        </a:rPr>
                        <a:t>1.13:  Data-based Decision Making</a:t>
                      </a:r>
                    </a:p>
                    <a:p>
                      <a:pPr>
                        <a:lnSpc>
                          <a:spcPct val="107000"/>
                        </a:lnSpc>
                      </a:pPr>
                      <a:r>
                        <a:rPr lang="en-US" sz="2400" b="1" dirty="0"/>
                        <a:t>Tier I team reviews and uses discipline data and academic outcome data (e.g., Curriculum-Based Measures, state tests) at least monthly for decision making.</a:t>
                      </a:r>
                      <a:endParaRPr lang="en-US" sz="2400" dirty="0">
                        <a:solidFill>
                          <a:schemeClr val="accent1">
                            <a:lumMod val="50000"/>
                          </a:schemeClr>
                        </a:solidFill>
                      </a:endParaRPr>
                    </a:p>
                  </a:txBody>
                  <a:tcPr marL="51435" marR="51435" marT="9525" marB="0"/>
                </a:tc>
                <a:extLst>
                  <a:ext uri="{0D108BD9-81ED-4DB2-BD59-A6C34878D82A}">
                    <a16:rowId xmlns:a16="http://schemas.microsoft.com/office/drawing/2014/main" val="3796867291"/>
                  </a:ext>
                </a:extLst>
              </a:tr>
              <a:tr h="1596763">
                <a:tc>
                  <a:txBody>
                    <a:bodyPr/>
                    <a:lstStyle/>
                    <a:p>
                      <a:pPr marL="457200" marR="0" lvl="0" indent="-457200">
                        <a:lnSpc>
                          <a:spcPct val="107000"/>
                        </a:lnSpc>
                        <a:spcBef>
                          <a:spcPts val="0"/>
                        </a:spcBef>
                        <a:spcAft>
                          <a:spcPts val="0"/>
                        </a:spcAft>
                        <a:buClr>
                          <a:schemeClr val="accent3"/>
                        </a:buClr>
                        <a:buBlip>
                          <a:blip r:embed="rId3"/>
                        </a:buBlip>
                      </a:pPr>
                      <a:r>
                        <a:rPr lang="en-US" sz="2400" dirty="0">
                          <a:latin typeface="Century Gothic" panose="020B0502020202020204" pitchFamily="34" charset="0"/>
                        </a:rPr>
                        <a:t>Does the team have access to discipline data for the entire student body (school-wide)?</a:t>
                      </a:r>
                    </a:p>
                    <a:p>
                      <a:pPr marL="457200" marR="0" lvl="0" indent="-457200">
                        <a:lnSpc>
                          <a:spcPct val="107000"/>
                        </a:lnSpc>
                        <a:spcBef>
                          <a:spcPts val="0"/>
                        </a:spcBef>
                        <a:spcAft>
                          <a:spcPts val="0"/>
                        </a:spcAft>
                        <a:buClr>
                          <a:schemeClr val="accent3"/>
                        </a:buClr>
                        <a:buBlip>
                          <a:blip r:embed="rId3"/>
                        </a:buBlip>
                      </a:pPr>
                      <a:r>
                        <a:rPr lang="en-US" sz="2400" dirty="0">
                          <a:latin typeface="Century Gothic" panose="020B0502020202020204" pitchFamily="34" charset="0"/>
                        </a:rPr>
                        <a:t>Does the team have access to academic data for the entire student body?</a:t>
                      </a:r>
                    </a:p>
                    <a:p>
                      <a:pPr marL="457200" marR="0" lvl="0" indent="-457200">
                        <a:lnSpc>
                          <a:spcPct val="107000"/>
                        </a:lnSpc>
                        <a:spcBef>
                          <a:spcPts val="0"/>
                        </a:spcBef>
                        <a:spcAft>
                          <a:spcPts val="0"/>
                        </a:spcAft>
                        <a:buClr>
                          <a:schemeClr val="accent3"/>
                        </a:buClr>
                        <a:buBlip>
                          <a:blip r:embed="rId3"/>
                        </a:buBlip>
                      </a:pPr>
                      <a:r>
                        <a:rPr lang="en-US" sz="2400" dirty="0">
                          <a:latin typeface="Century Gothic" panose="020B0502020202020204" pitchFamily="34" charset="0"/>
                        </a:rPr>
                        <a:t>Are those data clearly and logically linked to the annual action plan for Tier I?</a:t>
                      </a:r>
                    </a:p>
                    <a:p>
                      <a:pPr marL="457200" marR="0" lvl="0" indent="-457200">
                        <a:lnSpc>
                          <a:spcPct val="107000"/>
                        </a:lnSpc>
                        <a:spcBef>
                          <a:spcPts val="0"/>
                        </a:spcBef>
                        <a:spcAft>
                          <a:spcPts val="0"/>
                        </a:spcAft>
                        <a:buClr>
                          <a:schemeClr val="accent3"/>
                        </a:buClr>
                        <a:buBlip>
                          <a:blip r:embed="rId3"/>
                        </a:buBlip>
                      </a:pPr>
                      <a:r>
                        <a:rPr lang="en-US" sz="2400" dirty="0">
                          <a:latin typeface="Century Gothic" panose="020B0502020202020204" pitchFamily="34" charset="0"/>
                        </a:rPr>
                        <a:t>Are those data reviewed at least monthly?</a:t>
                      </a:r>
                    </a:p>
                  </a:txBody>
                  <a:tcPr marL="51435" marR="51435" marT="9525" marB="0"/>
                </a:tc>
                <a:extLst>
                  <a:ext uri="{0D108BD9-81ED-4DB2-BD59-A6C34878D82A}">
                    <a16:rowId xmlns:a16="http://schemas.microsoft.com/office/drawing/2014/main" val="2534279757"/>
                  </a:ext>
                </a:extLst>
              </a:tr>
            </a:tbl>
          </a:graphicData>
        </a:graphic>
      </p:graphicFrame>
      <p:sp>
        <p:nvSpPr>
          <p:cNvPr id="6" name="Rectangle 5">
            <a:extLst>
              <a:ext uri="{FF2B5EF4-FFF2-40B4-BE49-F238E27FC236}">
                <a16:creationId xmlns:a16="http://schemas.microsoft.com/office/drawing/2014/main" id="{4B9916F7-D60B-4A9F-8223-AC19A71149A8}"/>
              </a:ext>
            </a:extLst>
          </p:cNvPr>
          <p:cNvSpPr/>
          <p:nvPr/>
        </p:nvSpPr>
        <p:spPr>
          <a:xfrm>
            <a:off x="1713816" y="598988"/>
            <a:ext cx="8842850" cy="1384995"/>
          </a:xfrm>
          <a:prstGeom prst="rect">
            <a:avLst/>
          </a:prstGeom>
          <a:noFill/>
        </p:spPr>
        <p:txBody>
          <a:bodyPr wrap="square" lIns="91440" tIns="45720" rIns="91440" bIns="45720">
            <a:spAutoFit/>
          </a:bodyPr>
          <a:lstStyle/>
          <a:p>
            <a:pPr algn="ctr"/>
            <a:r>
              <a:rPr lang="en-US" sz="3200" dirty="0"/>
              <a:t>“The greatest challenge to any thinker is stating the problem in a way that will allow a solution.”</a:t>
            </a:r>
          </a:p>
          <a:p>
            <a:pPr algn="ctr"/>
            <a:r>
              <a:rPr lang="en-US" sz="2000" b="1" dirty="0"/>
              <a:t>-Bertrand Russel</a:t>
            </a:r>
            <a:endParaRPr lang="en-US" sz="2000" dirty="0"/>
          </a:p>
        </p:txBody>
      </p:sp>
      <p:pic>
        <p:nvPicPr>
          <p:cNvPr id="16" name="Picture 15" descr="A close up of a logo&#10;&#10;Description generated with high confidence">
            <a:extLst>
              <a:ext uri="{FF2B5EF4-FFF2-40B4-BE49-F238E27FC236}">
                <a16:creationId xmlns:a16="http://schemas.microsoft.com/office/drawing/2014/main" id="{8E5A3265-6EA6-4A56-9BCE-6D3451899EDA}"/>
              </a:ext>
            </a:extLst>
          </p:cNvPr>
          <p:cNvPicPr>
            <a:picLocks noChangeAspect="1"/>
          </p:cNvPicPr>
          <p:nvPr/>
        </p:nvPicPr>
        <p:blipFill>
          <a:blip r:embed="rId4"/>
          <a:stretch>
            <a:fillRect/>
          </a:stretch>
        </p:blipFill>
        <p:spPr>
          <a:xfrm>
            <a:off x="4826000" y="2204720"/>
            <a:ext cx="822960" cy="822960"/>
          </a:xfrm>
          <a:prstGeom prst="rect">
            <a:avLst/>
          </a:prstGeom>
        </p:spPr>
      </p:pic>
      <p:pic>
        <p:nvPicPr>
          <p:cNvPr id="7" name="Picture 6" descr="C:\Users\cclouse\AppData\Local\Microsoft\Windows\Temporary Internet Files\Content.IE5\6JBVY1UY\MC900038820[1].wmf">
            <a:extLst>
              <a:ext uri="{FF2B5EF4-FFF2-40B4-BE49-F238E27FC236}">
                <a16:creationId xmlns:a16="http://schemas.microsoft.com/office/drawing/2014/main" id="{9818196F-6B1E-4B5B-9AF3-6931CE84391A}"/>
              </a:ext>
            </a:extLst>
          </p:cNvPr>
          <p:cNvPicPr>
            <a:picLocks noChangeAspect="1" noChangeArrowheads="1"/>
          </p:cNvPicPr>
          <p:nvPr/>
        </p:nvPicPr>
        <p:blipFill>
          <a:blip r:embed="rId5"/>
          <a:srcRect/>
          <a:stretch>
            <a:fillRect/>
          </a:stretch>
        </p:blipFill>
        <p:spPr bwMode="auto">
          <a:xfrm>
            <a:off x="10342455" y="0"/>
            <a:ext cx="1691939" cy="147571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76684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0087E35A-D4C8-4358-8FFD-E01D29257D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804" y="54723"/>
            <a:ext cx="12108983" cy="678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8E479-B4A0-4E8C-B5BC-5409A6457D47}"/>
              </a:ext>
            </a:extLst>
          </p:cNvPr>
          <p:cNvSpPr/>
          <p:nvPr/>
        </p:nvSpPr>
        <p:spPr>
          <a:xfrm>
            <a:off x="2902225" y="29651"/>
            <a:ext cx="7096725" cy="2123658"/>
          </a:xfrm>
          <a:prstGeom prst="rect">
            <a:avLst/>
          </a:prstGeom>
        </p:spPr>
        <p:txBody>
          <a:bodyPr wrap="square">
            <a:spAutoFit/>
          </a:bodyPr>
          <a:lstStyle/>
          <a:p>
            <a:pPr algn="ctr" eaLnBrk="1" hangingPunct="1">
              <a:defRPr/>
            </a:pPr>
            <a:r>
              <a:rPr lang="en-US" sz="6600" b="1" dirty="0">
                <a:ln w="19050">
                  <a:solidFill>
                    <a:schemeClr val="tx2">
                      <a:tint val="1000"/>
                    </a:schemeClr>
                  </a:solidFill>
                  <a:prstDash val="solid"/>
                </a:ln>
                <a:solidFill>
                  <a:schemeClr val="accent1"/>
                </a:solidFill>
                <a:effectLst>
                  <a:outerShdw blurRad="50000" dist="50800" dir="7500000" algn="tl">
                    <a:srgbClr val="000000">
                      <a:shade val="5000"/>
                      <a:alpha val="35000"/>
                    </a:srgbClr>
                  </a:outerShdw>
                </a:effectLst>
                <a:latin typeface="Poor Richard" panose="02080502050505020702" pitchFamily="18" charset="0"/>
              </a:rPr>
              <a:t>DATA </a:t>
            </a:r>
          </a:p>
          <a:p>
            <a:pPr algn="ctr" eaLnBrk="1" hangingPunct="1">
              <a:defRPr/>
            </a:pPr>
            <a:r>
              <a:rPr lang="en-US" sz="6600" b="1" dirty="0">
                <a:ln w="19050">
                  <a:solidFill>
                    <a:schemeClr val="tx2">
                      <a:tint val="1000"/>
                    </a:schemeClr>
                  </a:solidFill>
                  <a:prstDash val="solid"/>
                </a:ln>
                <a:solidFill>
                  <a:schemeClr val="accent1"/>
                </a:solidFill>
                <a:effectLst>
                  <a:outerShdw blurRad="50000" dist="50800" dir="7500000" algn="tl">
                    <a:srgbClr val="000000">
                      <a:shade val="5000"/>
                      <a:alpha val="35000"/>
                    </a:srgbClr>
                  </a:outerShdw>
                </a:effectLst>
                <a:latin typeface="Poor Richard" panose="02080502050505020702" pitchFamily="18" charset="0"/>
              </a:rPr>
              <a:t>SCENARIOS</a:t>
            </a:r>
            <a:endParaRPr lang="en-US" sz="6600" dirty="0">
              <a:solidFill>
                <a:schemeClr val="accent1"/>
              </a:solidFill>
              <a:latin typeface="Poor Richard" panose="02080502050505020702" pitchFamily="18" charset="0"/>
            </a:endParaRPr>
          </a:p>
        </p:txBody>
      </p:sp>
      <p:graphicFrame>
        <p:nvGraphicFramePr>
          <p:cNvPr id="5" name="Table 4">
            <a:extLst>
              <a:ext uri="{FF2B5EF4-FFF2-40B4-BE49-F238E27FC236}">
                <a16:creationId xmlns:a16="http://schemas.microsoft.com/office/drawing/2014/main" id="{D08D5306-B5F6-4191-8DCF-FA6C865505E5}"/>
              </a:ext>
            </a:extLst>
          </p:cNvPr>
          <p:cNvGraphicFramePr>
            <a:graphicFrameLocks noGrp="1"/>
          </p:cNvGraphicFramePr>
          <p:nvPr>
            <p:extLst/>
          </p:nvPr>
        </p:nvGraphicFramePr>
        <p:xfrm>
          <a:off x="205197" y="2016736"/>
          <a:ext cx="11781605" cy="4811613"/>
        </p:xfrm>
        <a:graphic>
          <a:graphicData uri="http://schemas.openxmlformats.org/drawingml/2006/table">
            <a:tbl>
              <a:tblPr firstRow="1" bandRow="1">
                <a:tableStyleId>{5C22544A-7EE6-4342-B048-85BDC9FD1C3A}</a:tableStyleId>
              </a:tblPr>
              <a:tblGrid>
                <a:gridCol w="1279419">
                  <a:extLst>
                    <a:ext uri="{9D8B030D-6E8A-4147-A177-3AD203B41FA5}">
                      <a16:colId xmlns:a16="http://schemas.microsoft.com/office/drawing/2014/main" val="2253880776"/>
                    </a:ext>
                  </a:extLst>
                </a:gridCol>
                <a:gridCol w="1659276">
                  <a:extLst>
                    <a:ext uri="{9D8B030D-6E8A-4147-A177-3AD203B41FA5}">
                      <a16:colId xmlns:a16="http://schemas.microsoft.com/office/drawing/2014/main" val="4291789481"/>
                    </a:ext>
                  </a:extLst>
                </a:gridCol>
                <a:gridCol w="2378468">
                  <a:extLst>
                    <a:ext uri="{9D8B030D-6E8A-4147-A177-3AD203B41FA5}">
                      <a16:colId xmlns:a16="http://schemas.microsoft.com/office/drawing/2014/main" val="1625281890"/>
                    </a:ext>
                  </a:extLst>
                </a:gridCol>
                <a:gridCol w="2311685">
                  <a:extLst>
                    <a:ext uri="{9D8B030D-6E8A-4147-A177-3AD203B41FA5}">
                      <a16:colId xmlns:a16="http://schemas.microsoft.com/office/drawing/2014/main" val="144472590"/>
                    </a:ext>
                  </a:extLst>
                </a:gridCol>
                <a:gridCol w="4152757">
                  <a:extLst>
                    <a:ext uri="{9D8B030D-6E8A-4147-A177-3AD203B41FA5}">
                      <a16:colId xmlns:a16="http://schemas.microsoft.com/office/drawing/2014/main" val="1392219512"/>
                    </a:ext>
                  </a:extLst>
                </a:gridCol>
              </a:tblGrid>
              <a:tr h="483453">
                <a:tc>
                  <a:txBody>
                    <a:bodyPr/>
                    <a:lstStyle/>
                    <a:p>
                      <a:r>
                        <a:rPr lang="en-US" sz="2000" dirty="0">
                          <a:solidFill>
                            <a:srgbClr val="002060"/>
                          </a:solidFill>
                          <a:latin typeface="Poor Richard" panose="02080502050505020702" pitchFamily="18" charset="0"/>
                        </a:rPr>
                        <a:t>Scenario #</a:t>
                      </a:r>
                    </a:p>
                  </a:txBody>
                  <a:tcPr/>
                </a:tc>
                <a:tc>
                  <a:txBody>
                    <a:bodyPr/>
                    <a:lstStyle/>
                    <a:p>
                      <a:pPr marL="0" marR="0" algn="ctr">
                        <a:spcBef>
                          <a:spcPts val="0"/>
                        </a:spcBef>
                        <a:spcAft>
                          <a:spcPts val="0"/>
                        </a:spcAft>
                      </a:pPr>
                      <a:r>
                        <a:rPr lang="en-US" sz="2400">
                          <a:solidFill>
                            <a:srgbClr val="002060"/>
                          </a:solidFill>
                          <a:effectLst/>
                          <a:latin typeface="Poor Richard" panose="02080502050505020702" pitchFamily="18" charset="0"/>
                          <a:ea typeface="MS Mincho" panose="02020609040205080304" pitchFamily="49" charset="-128"/>
                        </a:rPr>
                        <a:t>Type</a:t>
                      </a:r>
                    </a:p>
                  </a:txBody>
                  <a:tcPr marL="68580" marR="68580" marT="0" marB="0"/>
                </a:tc>
                <a:tc>
                  <a:txBody>
                    <a:bodyPr/>
                    <a:lstStyle/>
                    <a:p>
                      <a:pPr marL="0" marR="0" algn="ctr">
                        <a:spcBef>
                          <a:spcPts val="0"/>
                        </a:spcBef>
                        <a:spcAft>
                          <a:spcPts val="0"/>
                        </a:spcAft>
                      </a:pPr>
                      <a:r>
                        <a:rPr lang="en-US" sz="2400" dirty="0">
                          <a:solidFill>
                            <a:srgbClr val="002060"/>
                          </a:solidFill>
                          <a:effectLst/>
                          <a:latin typeface="Poor Richard" panose="02080502050505020702" pitchFamily="18" charset="0"/>
                          <a:ea typeface="MS Mincho" panose="02020609040205080304" pitchFamily="49" charset="-128"/>
                        </a:rPr>
                        <a:t>Level of Data</a:t>
                      </a:r>
                    </a:p>
                  </a:txBody>
                  <a:tcPr marL="68580" marR="68580" marT="0" marB="0"/>
                </a:tc>
                <a:tc>
                  <a:txBody>
                    <a:bodyPr/>
                    <a:lstStyle/>
                    <a:p>
                      <a:pPr marL="0" marR="0" algn="ctr">
                        <a:spcBef>
                          <a:spcPts val="0"/>
                        </a:spcBef>
                        <a:spcAft>
                          <a:spcPts val="0"/>
                        </a:spcAft>
                      </a:pPr>
                      <a:r>
                        <a:rPr lang="en-US" sz="2400">
                          <a:solidFill>
                            <a:srgbClr val="002060"/>
                          </a:solidFill>
                          <a:effectLst/>
                          <a:latin typeface="Poor Richard" panose="02080502050505020702" pitchFamily="18" charset="0"/>
                          <a:ea typeface="MS Mincho" panose="02020609040205080304" pitchFamily="49" charset="-128"/>
                        </a:rPr>
                        <a:t>Population</a:t>
                      </a:r>
                    </a:p>
                  </a:txBody>
                  <a:tcPr marL="68580" marR="68580" marT="0" marB="0"/>
                </a:tc>
                <a:tc>
                  <a:txBody>
                    <a:bodyPr/>
                    <a:lstStyle/>
                    <a:p>
                      <a:pPr marL="0" marR="0" algn="ctr">
                        <a:spcBef>
                          <a:spcPts val="0"/>
                        </a:spcBef>
                        <a:spcAft>
                          <a:spcPts val="0"/>
                        </a:spcAft>
                      </a:pPr>
                      <a:r>
                        <a:rPr lang="en-US" sz="2400" dirty="0">
                          <a:solidFill>
                            <a:srgbClr val="002060"/>
                          </a:solidFill>
                          <a:effectLst/>
                          <a:latin typeface="Poor Richard" panose="02080502050505020702" pitchFamily="18" charset="0"/>
                          <a:ea typeface="MS Mincho" panose="02020609040205080304" pitchFamily="49" charset="-128"/>
                        </a:rPr>
                        <a:t>Brief description</a:t>
                      </a:r>
                    </a:p>
                  </a:txBody>
                  <a:tcPr marL="68580" marR="68580" marT="0" marB="0"/>
                </a:tc>
                <a:extLst>
                  <a:ext uri="{0D108BD9-81ED-4DB2-BD59-A6C34878D82A}">
                    <a16:rowId xmlns:a16="http://schemas.microsoft.com/office/drawing/2014/main" val="1430400807"/>
                  </a:ext>
                </a:extLst>
              </a:tr>
              <a:tr h="483453">
                <a:tc>
                  <a:txBody>
                    <a:bodyPr/>
                    <a:lstStyle/>
                    <a:p>
                      <a:pPr algn="ctr"/>
                      <a:r>
                        <a:rPr lang="en-US" sz="2800" dirty="0">
                          <a:solidFill>
                            <a:srgbClr val="002060"/>
                          </a:solidFill>
                          <a:latin typeface="Poor Richard" panose="02080502050505020702" pitchFamily="18" charset="0"/>
                        </a:rPr>
                        <a:t>1</a:t>
                      </a:r>
                    </a:p>
                  </a:txBody>
                  <a:tcP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Academic</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Individual student</a:t>
                      </a:r>
                    </a:p>
                  </a:txBody>
                  <a:tcPr marL="68580" marR="68580" marT="0" marB="0" anchor="ct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Middle or high </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Middle or high school, individual student, work completion</a:t>
                      </a:r>
                    </a:p>
                  </a:txBody>
                  <a:tcPr marL="68580" marR="68580" marT="0" marB="0" anchor="ctr"/>
                </a:tc>
                <a:extLst>
                  <a:ext uri="{0D108BD9-81ED-4DB2-BD59-A6C34878D82A}">
                    <a16:rowId xmlns:a16="http://schemas.microsoft.com/office/drawing/2014/main" val="164766681"/>
                  </a:ext>
                </a:extLst>
              </a:tr>
              <a:tr h="483453">
                <a:tc>
                  <a:txBody>
                    <a:bodyPr/>
                    <a:lstStyle/>
                    <a:p>
                      <a:pPr algn="ctr"/>
                      <a:r>
                        <a:rPr lang="en-US" sz="2800" dirty="0">
                          <a:solidFill>
                            <a:srgbClr val="002060"/>
                          </a:solidFill>
                          <a:latin typeface="Poor Richard" panose="02080502050505020702" pitchFamily="18" charset="0"/>
                        </a:rPr>
                        <a:t>2</a:t>
                      </a:r>
                    </a:p>
                  </a:txBody>
                  <a:tcP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Behavior</a:t>
                      </a:r>
                    </a:p>
                  </a:txBody>
                  <a:tcPr marL="68580" marR="68580" marT="0" marB="0" anchor="ct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Individual student</a:t>
                      </a:r>
                    </a:p>
                  </a:txBody>
                  <a:tcPr marL="68580" marR="68580" marT="0" marB="0" anchor="ct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Elementary</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On-task engagement data </a:t>
                      </a:r>
                    </a:p>
                  </a:txBody>
                  <a:tcPr marL="68580" marR="68580" marT="0" marB="0" anchor="ctr"/>
                </a:tc>
                <a:extLst>
                  <a:ext uri="{0D108BD9-81ED-4DB2-BD59-A6C34878D82A}">
                    <a16:rowId xmlns:a16="http://schemas.microsoft.com/office/drawing/2014/main" val="2632862871"/>
                  </a:ext>
                </a:extLst>
              </a:tr>
              <a:tr h="483453">
                <a:tc>
                  <a:txBody>
                    <a:bodyPr/>
                    <a:lstStyle/>
                    <a:p>
                      <a:pPr algn="ctr"/>
                      <a:r>
                        <a:rPr lang="en-US" sz="2800" dirty="0">
                          <a:solidFill>
                            <a:srgbClr val="002060"/>
                          </a:solidFill>
                          <a:latin typeface="Poor Richard" panose="02080502050505020702" pitchFamily="18" charset="0"/>
                        </a:rPr>
                        <a:t>3</a:t>
                      </a:r>
                    </a:p>
                  </a:txBody>
                  <a:tcP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Behavior</a:t>
                      </a:r>
                    </a:p>
                  </a:txBody>
                  <a:tcPr marL="68580" marR="68580" marT="0" marB="0" anchor="ct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Group</a:t>
                      </a:r>
                    </a:p>
                  </a:txBody>
                  <a:tcPr marL="68580" marR="68580" marT="0" marB="0" anchor="ct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Middle School</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Office discipline referrals</a:t>
                      </a:r>
                    </a:p>
                  </a:txBody>
                  <a:tcPr marL="68580" marR="68580" marT="0" marB="0" anchor="ctr"/>
                </a:tc>
                <a:extLst>
                  <a:ext uri="{0D108BD9-81ED-4DB2-BD59-A6C34878D82A}">
                    <a16:rowId xmlns:a16="http://schemas.microsoft.com/office/drawing/2014/main" val="2901743849"/>
                  </a:ext>
                </a:extLst>
              </a:tr>
              <a:tr h="483453">
                <a:tc>
                  <a:txBody>
                    <a:bodyPr/>
                    <a:lstStyle/>
                    <a:p>
                      <a:pPr algn="ctr"/>
                      <a:r>
                        <a:rPr lang="en-US" sz="2800" dirty="0">
                          <a:solidFill>
                            <a:srgbClr val="002060"/>
                          </a:solidFill>
                          <a:latin typeface="Poor Richard" panose="02080502050505020702" pitchFamily="18" charset="0"/>
                        </a:rPr>
                        <a:t>4</a:t>
                      </a:r>
                    </a:p>
                  </a:txBody>
                  <a:tcP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Other</a:t>
                      </a:r>
                    </a:p>
                  </a:txBody>
                  <a:tcPr marL="68580" marR="68580" marT="0" marB="0" anchor="ct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Group</a:t>
                      </a:r>
                    </a:p>
                  </a:txBody>
                  <a:tcPr marL="68580" marR="68580" marT="0" marB="0" anchor="ct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High School</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Freshman enrollment in AP classes</a:t>
                      </a:r>
                    </a:p>
                  </a:txBody>
                  <a:tcPr marL="68580" marR="68580" marT="0" marB="0" anchor="ctr"/>
                </a:tc>
                <a:extLst>
                  <a:ext uri="{0D108BD9-81ED-4DB2-BD59-A6C34878D82A}">
                    <a16:rowId xmlns:a16="http://schemas.microsoft.com/office/drawing/2014/main" val="3942848799"/>
                  </a:ext>
                </a:extLst>
              </a:tr>
              <a:tr h="483453">
                <a:tc>
                  <a:txBody>
                    <a:bodyPr/>
                    <a:lstStyle/>
                    <a:p>
                      <a:pPr algn="ctr"/>
                      <a:r>
                        <a:rPr lang="en-US" sz="2800" dirty="0">
                          <a:solidFill>
                            <a:srgbClr val="002060"/>
                          </a:solidFill>
                          <a:latin typeface="Poor Richard" panose="02080502050505020702" pitchFamily="18" charset="0"/>
                        </a:rPr>
                        <a:t>5</a:t>
                      </a:r>
                    </a:p>
                  </a:txBody>
                  <a:tcP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Other</a:t>
                      </a:r>
                    </a:p>
                  </a:txBody>
                  <a:tcPr marL="68580" marR="68580" marT="0" marB="0" anchor="ct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Whole School</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Elementary</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Attendance at Open House</a:t>
                      </a:r>
                    </a:p>
                  </a:txBody>
                  <a:tcPr marL="68580" marR="68580" marT="0" marB="0" anchor="ctr"/>
                </a:tc>
                <a:extLst>
                  <a:ext uri="{0D108BD9-81ED-4DB2-BD59-A6C34878D82A}">
                    <a16:rowId xmlns:a16="http://schemas.microsoft.com/office/drawing/2014/main" val="1974606504"/>
                  </a:ext>
                </a:extLst>
              </a:tr>
              <a:tr h="483453">
                <a:tc>
                  <a:txBody>
                    <a:bodyPr/>
                    <a:lstStyle/>
                    <a:p>
                      <a:pPr algn="ctr"/>
                      <a:r>
                        <a:rPr lang="en-US" sz="2800" dirty="0">
                          <a:solidFill>
                            <a:srgbClr val="002060"/>
                          </a:solidFill>
                          <a:latin typeface="Poor Richard" panose="02080502050505020702" pitchFamily="18" charset="0"/>
                        </a:rPr>
                        <a:t>6</a:t>
                      </a:r>
                    </a:p>
                  </a:txBody>
                  <a:tcP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Behavior</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Individual student</a:t>
                      </a:r>
                    </a:p>
                  </a:txBody>
                  <a:tcPr marL="68580" marR="68580" marT="0" marB="0" anchor="ct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Elementary or Middle </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Data monitoring disruptive behaviors</a:t>
                      </a:r>
                    </a:p>
                  </a:txBody>
                  <a:tcPr marL="68580" marR="68580" marT="0" marB="0" anchor="ctr"/>
                </a:tc>
                <a:extLst>
                  <a:ext uri="{0D108BD9-81ED-4DB2-BD59-A6C34878D82A}">
                    <a16:rowId xmlns:a16="http://schemas.microsoft.com/office/drawing/2014/main" val="437917742"/>
                  </a:ext>
                </a:extLst>
              </a:tr>
              <a:tr h="0">
                <a:tc>
                  <a:txBody>
                    <a:bodyPr/>
                    <a:lstStyle/>
                    <a:p>
                      <a:pPr algn="ctr"/>
                      <a:r>
                        <a:rPr lang="en-US" sz="2800" dirty="0">
                          <a:solidFill>
                            <a:srgbClr val="002060"/>
                          </a:solidFill>
                          <a:latin typeface="Poor Richard" panose="02080502050505020702" pitchFamily="18" charset="0"/>
                        </a:rPr>
                        <a:t>7</a:t>
                      </a:r>
                    </a:p>
                  </a:txBody>
                  <a:tcP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Other</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District</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District</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Consensus data regarding MTSS implementation</a:t>
                      </a:r>
                    </a:p>
                  </a:txBody>
                  <a:tcPr marL="68580" marR="68580" marT="0" marB="0" anchor="ctr"/>
                </a:tc>
                <a:extLst>
                  <a:ext uri="{0D108BD9-81ED-4DB2-BD59-A6C34878D82A}">
                    <a16:rowId xmlns:a16="http://schemas.microsoft.com/office/drawing/2014/main" val="1130728735"/>
                  </a:ext>
                </a:extLst>
              </a:tr>
              <a:tr h="483453">
                <a:tc>
                  <a:txBody>
                    <a:bodyPr/>
                    <a:lstStyle/>
                    <a:p>
                      <a:pPr algn="ctr"/>
                      <a:r>
                        <a:rPr lang="en-US" sz="2800" dirty="0">
                          <a:solidFill>
                            <a:srgbClr val="002060"/>
                          </a:solidFill>
                          <a:latin typeface="Poor Richard" panose="02080502050505020702" pitchFamily="18" charset="0"/>
                        </a:rPr>
                        <a:t>8</a:t>
                      </a:r>
                    </a:p>
                  </a:txBody>
                  <a:tcP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Academic</a:t>
                      </a:r>
                    </a:p>
                  </a:txBody>
                  <a:tcPr marL="68580" marR="68580" marT="0" marB="0" anchor="ct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Individual</a:t>
                      </a:r>
                    </a:p>
                  </a:txBody>
                  <a:tcPr marL="68580" marR="68580" marT="0" marB="0" anchor="ctr"/>
                </a:tc>
                <a:tc>
                  <a:txBody>
                    <a:bodyPr/>
                    <a:lstStyle/>
                    <a:p>
                      <a:pPr marL="0" marR="0" algn="ctr">
                        <a:spcBef>
                          <a:spcPts val="0"/>
                        </a:spcBef>
                        <a:spcAft>
                          <a:spcPts val="0"/>
                        </a:spcAft>
                      </a:pPr>
                      <a:r>
                        <a:rPr lang="en-US" sz="2000">
                          <a:solidFill>
                            <a:srgbClr val="002060"/>
                          </a:solidFill>
                          <a:effectLst/>
                          <a:latin typeface="Poor Richard" panose="02080502050505020702" pitchFamily="18" charset="0"/>
                          <a:ea typeface="MS Mincho" panose="02020609040205080304" pitchFamily="49" charset="-128"/>
                        </a:rPr>
                        <a:t>High School</a:t>
                      </a:r>
                    </a:p>
                  </a:txBody>
                  <a:tcPr marL="68580" marR="68580" marT="0" marB="0" anchor="ctr"/>
                </a:tc>
                <a:tc>
                  <a:txBody>
                    <a:bodyPr/>
                    <a:lstStyle/>
                    <a:p>
                      <a:pPr marL="0" marR="0" algn="ctr">
                        <a:spcBef>
                          <a:spcPts val="0"/>
                        </a:spcBef>
                        <a:spcAft>
                          <a:spcPts val="0"/>
                        </a:spcAft>
                      </a:pPr>
                      <a:r>
                        <a:rPr lang="en-US" sz="2000" dirty="0">
                          <a:solidFill>
                            <a:srgbClr val="002060"/>
                          </a:solidFill>
                          <a:effectLst/>
                          <a:latin typeface="Poor Richard" panose="02080502050505020702" pitchFamily="18" charset="0"/>
                          <a:ea typeface="MS Mincho" panose="02020609040205080304" pitchFamily="49" charset="-128"/>
                        </a:rPr>
                        <a:t>Math/Science grades</a:t>
                      </a:r>
                    </a:p>
                  </a:txBody>
                  <a:tcPr marL="68580" marR="68580" marT="0" marB="0" anchor="ctr"/>
                </a:tc>
                <a:extLst>
                  <a:ext uri="{0D108BD9-81ED-4DB2-BD59-A6C34878D82A}">
                    <a16:rowId xmlns:a16="http://schemas.microsoft.com/office/drawing/2014/main" val="4280473025"/>
                  </a:ext>
                </a:extLst>
              </a:tr>
            </a:tbl>
          </a:graphicData>
        </a:graphic>
      </p:graphicFrame>
      <p:pic>
        <p:nvPicPr>
          <p:cNvPr id="3" name="Picture 2">
            <a:extLst>
              <a:ext uri="{FF2B5EF4-FFF2-40B4-BE49-F238E27FC236}">
                <a16:creationId xmlns:a16="http://schemas.microsoft.com/office/drawing/2014/main" id="{399F8830-AE44-403F-B06C-271A5D148642}"/>
              </a:ext>
            </a:extLst>
          </p:cNvPr>
          <p:cNvPicPr>
            <a:picLocks noChangeAspect="1"/>
          </p:cNvPicPr>
          <p:nvPr/>
        </p:nvPicPr>
        <p:blipFill>
          <a:blip r:embed="rId3"/>
          <a:stretch>
            <a:fillRect/>
          </a:stretch>
        </p:blipFill>
        <p:spPr>
          <a:xfrm>
            <a:off x="205197" y="29651"/>
            <a:ext cx="2603708" cy="2001674"/>
          </a:xfrm>
          <a:prstGeom prst="rect">
            <a:avLst/>
          </a:prstGeom>
        </p:spPr>
      </p:pic>
      <p:pic>
        <p:nvPicPr>
          <p:cNvPr id="6" name="Picture 5" descr="Image result for green flag">
            <a:extLst>
              <a:ext uri="{FF2B5EF4-FFF2-40B4-BE49-F238E27FC236}">
                <a16:creationId xmlns:a16="http://schemas.microsoft.com/office/drawing/2014/main" id="{FF4E5AF8-4E7F-40A9-90D3-6CCEB55F0EA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865145" y="122421"/>
            <a:ext cx="3217798" cy="2683277"/>
          </a:xfrm>
          <a:prstGeom prst="rect">
            <a:avLst/>
          </a:prstGeom>
          <a:noFill/>
          <a:ln>
            <a:noFill/>
          </a:ln>
        </p:spPr>
      </p:pic>
      <p:sp>
        <p:nvSpPr>
          <p:cNvPr id="7" name="Text Box 32">
            <a:extLst>
              <a:ext uri="{FF2B5EF4-FFF2-40B4-BE49-F238E27FC236}">
                <a16:creationId xmlns:a16="http://schemas.microsoft.com/office/drawing/2014/main" id="{87DB50BD-6E5A-48CE-9A17-F110B6756412}"/>
              </a:ext>
            </a:extLst>
          </p:cNvPr>
          <p:cNvSpPr txBox="1">
            <a:spLocks noChangeArrowheads="1"/>
          </p:cNvSpPr>
          <p:nvPr/>
        </p:nvSpPr>
        <p:spPr bwMode="auto">
          <a:xfrm>
            <a:off x="10551190" y="540729"/>
            <a:ext cx="14858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spc="50" normalizeH="0" baseline="0" dirty="0">
                <a:ln w="0"/>
                <a:effectLst>
                  <a:innerShdw blurRad="63500" dist="50800" dir="13500000">
                    <a:srgbClr val="000000">
                      <a:alpha val="50000"/>
                    </a:srgbClr>
                  </a:innerShdw>
                </a:effectLst>
                <a:latin typeface="Poor Richard" panose="02080502050505020702" pitchFamily="18" charset="0"/>
                <a:ea typeface="Poor Richard" panose="02080502050505020702" pitchFamily="18" charset="0"/>
                <a:cs typeface="Times New Roman" panose="02020603050405020304" pitchFamily="18" charset="0"/>
              </a:rPr>
              <a:t>#11</a:t>
            </a:r>
            <a:endParaRPr kumimoji="0" lang="en-US" altLang="en-US" sz="5400" b="1" i="0" u="none" strike="noStrike" spc="50" normalizeH="0" baseline="0" dirty="0">
              <a:ln w="0"/>
              <a:effectLst>
                <a:innerShdw blurRad="63500" dist="50800" dir="13500000">
                  <a:srgbClr val="000000">
                    <a:alpha val="50000"/>
                  </a:srgbClr>
                </a:innerShdw>
              </a:effectLst>
              <a:latin typeface="Arial" panose="020B0604020202020204" pitchFamily="34" charset="0"/>
            </a:endParaRPr>
          </a:p>
        </p:txBody>
      </p:sp>
    </p:spTree>
    <p:extLst>
      <p:ext uri="{BB962C8B-B14F-4D97-AF65-F5344CB8AC3E}">
        <p14:creationId xmlns:p14="http://schemas.microsoft.com/office/powerpoint/2010/main" val="960656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B63518-BD56-439D-8F36-9162168984AA}"/>
              </a:ext>
            </a:extLst>
          </p:cNvPr>
          <p:cNvSpPr>
            <a:spLocks noGrp="1"/>
          </p:cNvSpPr>
          <p:nvPr>
            <p:ph type="body" sz="half" idx="4294967295"/>
          </p:nvPr>
        </p:nvSpPr>
        <p:spPr>
          <a:xfrm>
            <a:off x="973123" y="344368"/>
            <a:ext cx="11816477" cy="3136900"/>
          </a:xfrm>
        </p:spPr>
        <p:txBody>
          <a:bodyPr>
            <a:noAutofit/>
          </a:bodyPr>
          <a:lstStyle/>
          <a:p>
            <a:pPr marL="0" indent="0">
              <a:buNone/>
            </a:pPr>
            <a:r>
              <a:rPr lang="en-US" sz="8000" b="1" dirty="0">
                <a:solidFill>
                  <a:schemeClr val="tx1"/>
                </a:solidFill>
              </a:rPr>
              <a:t>Tiered Fidelity Inventory</a:t>
            </a:r>
          </a:p>
        </p:txBody>
      </p:sp>
      <p:pic>
        <p:nvPicPr>
          <p:cNvPr id="5" name="Picture 4" descr="Image result for green flag">
            <a:extLst>
              <a:ext uri="{FF2B5EF4-FFF2-40B4-BE49-F238E27FC236}">
                <a16:creationId xmlns:a16="http://schemas.microsoft.com/office/drawing/2014/main" id="{4D1A58C4-4A7F-4C17-8031-FB3CB4B766D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018943" y="0"/>
            <a:ext cx="3217798" cy="2683277"/>
          </a:xfrm>
          <a:prstGeom prst="rect">
            <a:avLst/>
          </a:prstGeom>
          <a:noFill/>
          <a:ln>
            <a:noFill/>
          </a:ln>
        </p:spPr>
      </p:pic>
      <p:sp>
        <p:nvSpPr>
          <p:cNvPr id="6" name="Rectangle 5">
            <a:extLst>
              <a:ext uri="{FF2B5EF4-FFF2-40B4-BE49-F238E27FC236}">
                <a16:creationId xmlns:a16="http://schemas.microsoft.com/office/drawing/2014/main" id="{1D8FC3B1-0713-4715-B668-E6E46DA999BF}"/>
              </a:ext>
            </a:extLst>
          </p:cNvPr>
          <p:cNvSpPr/>
          <p:nvPr/>
        </p:nvSpPr>
        <p:spPr>
          <a:xfrm>
            <a:off x="10703725" y="499204"/>
            <a:ext cx="1327608"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#12</a:t>
            </a:r>
          </a:p>
        </p:txBody>
      </p:sp>
      <p:pic>
        <p:nvPicPr>
          <p:cNvPr id="7" name="Picture 6">
            <a:extLst>
              <a:ext uri="{FF2B5EF4-FFF2-40B4-BE49-F238E27FC236}">
                <a16:creationId xmlns:a16="http://schemas.microsoft.com/office/drawing/2014/main" id="{882537B0-986F-4E0D-A6CA-BFFBFABD31E0}"/>
              </a:ext>
            </a:extLst>
          </p:cNvPr>
          <p:cNvPicPr>
            <a:picLocks noChangeAspect="1"/>
          </p:cNvPicPr>
          <p:nvPr/>
        </p:nvPicPr>
        <p:blipFill>
          <a:blip r:embed="rId4"/>
          <a:stretch>
            <a:fillRect/>
          </a:stretch>
        </p:blipFill>
        <p:spPr>
          <a:xfrm>
            <a:off x="1425866" y="1485150"/>
            <a:ext cx="8716424" cy="5261859"/>
          </a:xfrm>
          <a:prstGeom prst="rect">
            <a:avLst/>
          </a:prstGeom>
        </p:spPr>
      </p:pic>
    </p:spTree>
    <p:extLst>
      <p:ext uri="{BB962C8B-B14F-4D97-AF65-F5344CB8AC3E}">
        <p14:creationId xmlns:p14="http://schemas.microsoft.com/office/powerpoint/2010/main" val="815529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8C24B-AB9D-4512-A7F4-E7C097E4663D}"/>
              </a:ext>
            </a:extLst>
          </p:cNvPr>
          <p:cNvPicPr>
            <a:picLocks noChangeAspect="1"/>
          </p:cNvPicPr>
          <p:nvPr/>
        </p:nvPicPr>
        <p:blipFill>
          <a:blip r:embed="rId3"/>
          <a:stretch>
            <a:fillRect/>
          </a:stretch>
        </p:blipFill>
        <p:spPr>
          <a:xfrm>
            <a:off x="147837" y="0"/>
            <a:ext cx="10260992" cy="6952591"/>
          </a:xfrm>
          <a:prstGeom prst="rect">
            <a:avLst/>
          </a:prstGeom>
        </p:spPr>
      </p:pic>
      <p:pic>
        <p:nvPicPr>
          <p:cNvPr id="7" name="Picture 13">
            <a:extLst>
              <a:ext uri="{FF2B5EF4-FFF2-40B4-BE49-F238E27FC236}">
                <a16:creationId xmlns:a16="http://schemas.microsoft.com/office/drawing/2014/main" id="{4EEF855B-2D77-4852-B5FA-05DD54A58F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6643" y="0"/>
            <a:ext cx="1590675" cy="1458912"/>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579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8DCC1D-D326-45B0-B67A-E4EFDB07F440}"/>
              </a:ext>
            </a:extLst>
          </p:cNvPr>
          <p:cNvPicPr>
            <a:picLocks noChangeAspect="1"/>
          </p:cNvPicPr>
          <p:nvPr/>
        </p:nvPicPr>
        <p:blipFill>
          <a:blip r:embed="rId3"/>
          <a:stretch>
            <a:fillRect/>
          </a:stretch>
        </p:blipFill>
        <p:spPr>
          <a:xfrm>
            <a:off x="5334171" y="24626"/>
            <a:ext cx="5292896" cy="6858000"/>
          </a:xfrm>
          <a:prstGeom prst="rect">
            <a:avLst/>
          </a:prstGeom>
        </p:spPr>
      </p:pic>
      <p:pic>
        <p:nvPicPr>
          <p:cNvPr id="2" name="Picture 1">
            <a:extLst>
              <a:ext uri="{FF2B5EF4-FFF2-40B4-BE49-F238E27FC236}">
                <a16:creationId xmlns:a16="http://schemas.microsoft.com/office/drawing/2014/main" id="{A7BBA32F-21B3-42B7-84C9-2933136E70EF}"/>
              </a:ext>
            </a:extLst>
          </p:cNvPr>
          <p:cNvPicPr>
            <a:picLocks noChangeAspect="1"/>
          </p:cNvPicPr>
          <p:nvPr/>
        </p:nvPicPr>
        <p:blipFill>
          <a:blip r:embed="rId4"/>
          <a:stretch>
            <a:fillRect/>
          </a:stretch>
        </p:blipFill>
        <p:spPr>
          <a:xfrm>
            <a:off x="59735" y="24626"/>
            <a:ext cx="5274436" cy="6833374"/>
          </a:xfrm>
          <a:prstGeom prst="rect">
            <a:avLst/>
          </a:prstGeom>
        </p:spPr>
      </p:pic>
      <p:sp>
        <p:nvSpPr>
          <p:cNvPr id="7" name="Rectangle 6">
            <a:extLst>
              <a:ext uri="{FF2B5EF4-FFF2-40B4-BE49-F238E27FC236}">
                <a16:creationId xmlns:a16="http://schemas.microsoft.com/office/drawing/2014/main" id="{47C4D385-2AFB-4B78-8FCF-9EDCD4D369F4}"/>
              </a:ext>
            </a:extLst>
          </p:cNvPr>
          <p:cNvSpPr/>
          <p:nvPr/>
        </p:nvSpPr>
        <p:spPr>
          <a:xfrm>
            <a:off x="377999" y="1168516"/>
            <a:ext cx="3716081" cy="1015663"/>
          </a:xfrm>
          <a:prstGeom prst="rect">
            <a:avLst/>
          </a:prstGeom>
          <a:solidFill>
            <a:schemeClr val="tx2">
              <a:lumMod val="60000"/>
              <a:lumOff val="40000"/>
            </a:schemeClr>
          </a:solid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1.3 Behavioral Expectations</a:t>
            </a:r>
          </a:p>
          <a:p>
            <a:pPr algn="ctr"/>
            <a:r>
              <a:rPr lang="en-US" sz="2000" dirty="0">
                <a:ln w="0"/>
                <a:effectLst>
                  <a:outerShdw blurRad="38100" dist="19050" dir="2700000" algn="tl" rotWithShape="0">
                    <a:schemeClr val="dk1">
                      <a:alpha val="40000"/>
                    </a:schemeClr>
                  </a:outerShdw>
                </a:effectLst>
              </a:rPr>
              <a:t>1.4 Teaching Expectations</a:t>
            </a:r>
          </a:p>
          <a:p>
            <a:pPr algn="ctr"/>
            <a:r>
              <a:rPr lang="en-US" sz="2000" b="0" cap="none" spc="0" dirty="0">
                <a:ln w="0"/>
                <a:solidFill>
                  <a:schemeClr val="tx1"/>
                </a:solidFill>
                <a:effectLst>
                  <a:outerShdw blurRad="38100" dist="19050" dir="2700000" algn="tl" rotWithShape="0">
                    <a:schemeClr val="dk1">
                      <a:alpha val="40000"/>
                    </a:schemeClr>
                  </a:outerShdw>
                </a:effectLst>
              </a:rPr>
              <a:t>1.9 Feedback and Acknowledgement</a:t>
            </a:r>
          </a:p>
        </p:txBody>
      </p:sp>
      <p:sp>
        <p:nvSpPr>
          <p:cNvPr id="8" name="Rectangle 7">
            <a:extLst>
              <a:ext uri="{FF2B5EF4-FFF2-40B4-BE49-F238E27FC236}">
                <a16:creationId xmlns:a16="http://schemas.microsoft.com/office/drawing/2014/main" id="{E94EFAA7-A074-42CE-9175-ED3383F9DECE}"/>
              </a:ext>
            </a:extLst>
          </p:cNvPr>
          <p:cNvSpPr/>
          <p:nvPr/>
        </p:nvSpPr>
        <p:spPr>
          <a:xfrm>
            <a:off x="948670" y="4393899"/>
            <a:ext cx="2574744" cy="400110"/>
          </a:xfrm>
          <a:prstGeom prst="rect">
            <a:avLst/>
          </a:prstGeom>
          <a:solidFill>
            <a:schemeClr val="tx2">
              <a:lumMod val="60000"/>
              <a:lumOff val="40000"/>
            </a:schemeClr>
          </a:solid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1.6 Classroom Procedures</a:t>
            </a:r>
          </a:p>
        </p:txBody>
      </p:sp>
      <p:sp>
        <p:nvSpPr>
          <p:cNvPr id="9" name="Rectangle 8">
            <a:extLst>
              <a:ext uri="{FF2B5EF4-FFF2-40B4-BE49-F238E27FC236}">
                <a16:creationId xmlns:a16="http://schemas.microsoft.com/office/drawing/2014/main" id="{23C9542B-D64E-444D-940E-B43A9A56A6D2}"/>
              </a:ext>
            </a:extLst>
          </p:cNvPr>
          <p:cNvSpPr/>
          <p:nvPr/>
        </p:nvSpPr>
        <p:spPr>
          <a:xfrm>
            <a:off x="6414430" y="1168515"/>
            <a:ext cx="3304110" cy="707886"/>
          </a:xfrm>
          <a:prstGeom prst="rect">
            <a:avLst/>
          </a:prstGeom>
          <a:solidFill>
            <a:schemeClr val="tx2">
              <a:lumMod val="60000"/>
              <a:lumOff val="40000"/>
            </a:schemeClr>
          </a:solid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1.5 Problem Behavior Definitions</a:t>
            </a:r>
          </a:p>
          <a:p>
            <a:pPr algn="ctr"/>
            <a:r>
              <a:rPr lang="en-US" sz="2000" dirty="0">
                <a:ln w="0"/>
                <a:effectLst>
                  <a:outerShdw blurRad="38100" dist="19050" dir="2700000" algn="tl" rotWithShape="0">
                    <a:schemeClr val="dk1">
                      <a:alpha val="40000"/>
                    </a:schemeClr>
                  </a:outerShdw>
                </a:effectLst>
              </a:rPr>
              <a:t>1.6 Discipline Policies</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E1E4718E-1636-4700-984B-956CA249A1F6}"/>
              </a:ext>
            </a:extLst>
          </p:cNvPr>
          <p:cNvSpPr/>
          <p:nvPr/>
        </p:nvSpPr>
        <p:spPr>
          <a:xfrm>
            <a:off x="6150826" y="4377756"/>
            <a:ext cx="4605748" cy="1015663"/>
          </a:xfrm>
          <a:prstGeom prst="rect">
            <a:avLst/>
          </a:prstGeom>
          <a:solidFill>
            <a:schemeClr val="tx2">
              <a:lumMod val="60000"/>
              <a:lumOff val="40000"/>
            </a:schemeClr>
          </a:solid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1.7 Professional Development</a:t>
            </a:r>
          </a:p>
          <a:p>
            <a:pPr algn="ctr"/>
            <a:r>
              <a:rPr lang="en-US" sz="2000" dirty="0">
                <a:ln w="0"/>
                <a:effectLst>
                  <a:outerShdw blurRad="38100" dist="19050" dir="2700000" algn="tl" rotWithShape="0">
                    <a:schemeClr val="dk1">
                      <a:alpha val="40000"/>
                    </a:schemeClr>
                  </a:outerShdw>
                </a:effectLst>
              </a:rPr>
              <a:t>1.10 Faculty Involvement </a:t>
            </a:r>
          </a:p>
          <a:p>
            <a:pPr algn="ctr"/>
            <a:r>
              <a:rPr lang="en-US" sz="2000" b="0" cap="none" spc="0" dirty="0">
                <a:ln w="0"/>
                <a:solidFill>
                  <a:schemeClr val="tx1"/>
                </a:solidFill>
                <a:effectLst>
                  <a:outerShdw blurRad="38100" dist="19050" dir="2700000" algn="tl" rotWithShape="0">
                    <a:schemeClr val="dk1">
                      <a:alpha val="40000"/>
                    </a:schemeClr>
                  </a:outerShdw>
                </a:effectLst>
              </a:rPr>
              <a:t>1.11 Student/Family/Community Involvement</a:t>
            </a:r>
          </a:p>
        </p:txBody>
      </p:sp>
      <p:pic>
        <p:nvPicPr>
          <p:cNvPr id="11" name="Picture 13">
            <a:extLst>
              <a:ext uri="{FF2B5EF4-FFF2-40B4-BE49-F238E27FC236}">
                <a16:creationId xmlns:a16="http://schemas.microsoft.com/office/drawing/2014/main" id="{40BE3DE0-2E0F-4D9C-893E-C3972967AE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76643" y="0"/>
            <a:ext cx="1590675" cy="1458912"/>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03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3F74B-036D-40A6-A15D-F8C78C8ECB26}"/>
              </a:ext>
            </a:extLst>
          </p:cNvPr>
          <p:cNvPicPr>
            <a:picLocks noChangeAspect="1"/>
          </p:cNvPicPr>
          <p:nvPr/>
        </p:nvPicPr>
        <p:blipFill>
          <a:blip r:embed="rId3"/>
          <a:stretch>
            <a:fillRect/>
          </a:stretch>
        </p:blipFill>
        <p:spPr>
          <a:xfrm>
            <a:off x="866776" y="0"/>
            <a:ext cx="9510712" cy="6790422"/>
          </a:xfrm>
          <a:prstGeom prst="rect">
            <a:avLst/>
          </a:prstGeom>
        </p:spPr>
      </p:pic>
      <p:pic>
        <p:nvPicPr>
          <p:cNvPr id="7" name="Picture 13">
            <a:extLst>
              <a:ext uri="{FF2B5EF4-FFF2-40B4-BE49-F238E27FC236}">
                <a16:creationId xmlns:a16="http://schemas.microsoft.com/office/drawing/2014/main" id="{08C0DD33-764D-4D7E-B8F5-B571B8B675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6643" y="0"/>
            <a:ext cx="1590675" cy="1458912"/>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9591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D1D4CF3-E384-40E7-9D38-50DB7B09C75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8551CF75-86D2-45DC-8E34-32F670FCFAA3}"/>
              </a:ext>
            </a:extLst>
          </p:cNvPr>
          <p:cNvSpPr/>
          <p:nvPr/>
        </p:nvSpPr>
        <p:spPr>
          <a:xfrm>
            <a:off x="2793761" y="457200"/>
            <a:ext cx="6946132" cy="1938992"/>
          </a:xfrm>
          <a:prstGeom prst="rect">
            <a:avLst/>
          </a:prstGeom>
          <a:noFill/>
        </p:spPr>
        <p:txBody>
          <a:bodyPr wrap="none" lIns="91440" tIns="45720" rIns="91440" bIns="45720">
            <a:spAutoFit/>
          </a:bodyPr>
          <a:lstStyle/>
          <a:p>
            <a:pPr algn="ctr"/>
            <a:r>
              <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DISTRICT READINESS</a:t>
            </a:r>
          </a:p>
          <a:p>
            <a:pPr algn="ctr"/>
            <a:r>
              <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Checklist</a:t>
            </a:r>
          </a:p>
        </p:txBody>
      </p:sp>
      <p:pic>
        <p:nvPicPr>
          <p:cNvPr id="2050" name="Picture 52" descr="Image result for green flag">
            <a:extLst>
              <a:ext uri="{FF2B5EF4-FFF2-40B4-BE49-F238E27FC236}">
                <a16:creationId xmlns:a16="http://schemas.microsoft.com/office/drawing/2014/main" id="{58A1CDFF-2446-4304-BBA9-CB3773849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6154" y="0"/>
            <a:ext cx="3287608" cy="222759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32">
            <a:extLst>
              <a:ext uri="{FF2B5EF4-FFF2-40B4-BE49-F238E27FC236}">
                <a16:creationId xmlns:a16="http://schemas.microsoft.com/office/drawing/2014/main" id="{11107E90-3319-4FAE-A15B-3F4B623C227B}"/>
              </a:ext>
            </a:extLst>
          </p:cNvPr>
          <p:cNvSpPr txBox="1">
            <a:spLocks noChangeArrowheads="1"/>
          </p:cNvSpPr>
          <p:nvPr/>
        </p:nvSpPr>
        <p:spPr bwMode="auto">
          <a:xfrm>
            <a:off x="65705" y="332980"/>
            <a:ext cx="14858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spc="50" normalizeH="0" baseline="0" dirty="0">
                <a:ln w="0"/>
                <a:effectLst>
                  <a:innerShdw blurRad="63500" dist="50800" dir="13500000">
                    <a:srgbClr val="000000">
                      <a:alpha val="50000"/>
                    </a:srgbClr>
                  </a:innerShdw>
                </a:effectLst>
                <a:latin typeface="Poor Richard" panose="02080502050505020702" pitchFamily="18" charset="0"/>
                <a:ea typeface="Poor Richard" panose="02080502050505020702" pitchFamily="18" charset="0"/>
                <a:cs typeface="Times New Roman" panose="02020603050405020304" pitchFamily="18" charset="0"/>
              </a:rPr>
              <a:t>#13</a:t>
            </a:r>
            <a:endParaRPr kumimoji="0" lang="en-US" altLang="en-US" sz="5400" b="1" i="0" u="none" strike="noStrike" spc="50" normalizeH="0" baseline="0" dirty="0">
              <a:ln w="0"/>
              <a:effectLst>
                <a:innerShdw blurRad="63500" dist="50800" dir="13500000">
                  <a:srgbClr val="000000">
                    <a:alpha val="50000"/>
                  </a:srgbClr>
                </a:innerShdw>
              </a:effectLst>
              <a:latin typeface="Arial" panose="020B0604020202020204" pitchFamily="34" charset="0"/>
            </a:endParaRPr>
          </a:p>
        </p:txBody>
      </p:sp>
      <p:pic>
        <p:nvPicPr>
          <p:cNvPr id="8" name="Picture 13">
            <a:extLst>
              <a:ext uri="{FF2B5EF4-FFF2-40B4-BE49-F238E27FC236}">
                <a16:creationId xmlns:a16="http://schemas.microsoft.com/office/drawing/2014/main" id="{4FF1BEA2-CA24-4AA9-A9A3-39D06D52F9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6643" y="0"/>
            <a:ext cx="1590675" cy="1458912"/>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390560BC-6DDE-4BF0-8093-8BCBE9AEFD23}"/>
              </a:ext>
            </a:extLst>
          </p:cNvPr>
          <p:cNvGraphicFramePr>
            <a:graphicFrameLocks noGrp="1"/>
          </p:cNvGraphicFramePr>
          <p:nvPr>
            <p:extLst>
              <p:ext uri="{D42A27DB-BD31-4B8C-83A1-F6EECF244321}">
                <p14:modId xmlns:p14="http://schemas.microsoft.com/office/powerpoint/2010/main" val="3707480025"/>
              </p:ext>
            </p:extLst>
          </p:nvPr>
        </p:nvGraphicFramePr>
        <p:xfrm>
          <a:off x="363509" y="2268773"/>
          <a:ext cx="11464982" cy="4682150"/>
        </p:xfrm>
        <a:graphic>
          <a:graphicData uri="http://schemas.openxmlformats.org/drawingml/2006/table">
            <a:tbl>
              <a:tblPr firstRow="1" bandRow="1">
                <a:tableStyleId>{BC89EF96-8CEA-46FF-86C4-4CE0E7609802}</a:tableStyleId>
              </a:tblPr>
              <a:tblGrid>
                <a:gridCol w="11464982">
                  <a:extLst>
                    <a:ext uri="{9D8B030D-6E8A-4147-A177-3AD203B41FA5}">
                      <a16:colId xmlns:a16="http://schemas.microsoft.com/office/drawing/2014/main" val="2994155878"/>
                    </a:ext>
                  </a:extLst>
                </a:gridCol>
              </a:tblGrid>
              <a:tr h="1223876">
                <a:tc>
                  <a:txBody>
                    <a:bodyPr/>
                    <a:lstStyle/>
                    <a:p>
                      <a:pPr algn="ctr"/>
                      <a:r>
                        <a:rPr lang="en-US" sz="6600" dirty="0">
                          <a:solidFill>
                            <a:srgbClr val="008080"/>
                          </a:solidFill>
                        </a:rPr>
                        <a:t>District Commitment</a:t>
                      </a:r>
                    </a:p>
                  </a:txBody>
                  <a:tcPr/>
                </a:tc>
                <a:extLst>
                  <a:ext uri="{0D108BD9-81ED-4DB2-BD59-A6C34878D82A}">
                    <a16:rowId xmlns:a16="http://schemas.microsoft.com/office/drawing/2014/main" val="938779291"/>
                  </a:ext>
                </a:extLst>
              </a:tr>
              <a:tr h="1223876">
                <a:tc>
                  <a:txBody>
                    <a:bodyPr/>
                    <a:lstStyle/>
                    <a:p>
                      <a:pPr marL="0" marR="0" algn="ctr">
                        <a:lnSpc>
                          <a:spcPct val="107000"/>
                        </a:lnSpc>
                        <a:spcBef>
                          <a:spcPts val="0"/>
                        </a:spcBef>
                        <a:spcAft>
                          <a:spcPts val="0"/>
                        </a:spcAft>
                      </a:pPr>
                      <a:r>
                        <a:rPr lang="en-US" sz="6600" b="1" dirty="0">
                          <a:solidFill>
                            <a:srgbClr val="008080"/>
                          </a:solidFill>
                          <a:effectLst/>
                          <a:latin typeface="+mn-lt"/>
                          <a:ea typeface="Poor Richard" panose="02080502050505020702" pitchFamily="18" charset="0"/>
                          <a:cs typeface="Times New Roman" panose="02020603050405020304" pitchFamily="18" charset="0"/>
                        </a:rPr>
                        <a:t>Commitment to work with SCHOOL Teams</a:t>
                      </a:r>
                      <a:endParaRPr lang="en-US" sz="6600" dirty="0">
                        <a:solidFill>
                          <a:srgbClr val="008080"/>
                        </a:solidFill>
                        <a:effectLst/>
                        <a:latin typeface="+mn-lt"/>
                        <a:ea typeface="Poor Richard" panose="02080502050505020702" pitchFamily="18" charset="0"/>
                        <a:cs typeface="Times New Roman" panose="02020603050405020304" pitchFamily="18" charset="0"/>
                      </a:endParaRPr>
                    </a:p>
                  </a:txBody>
                  <a:tcPr marL="33020" marR="33020" marT="10160" marB="0" anchor="ctr"/>
                </a:tc>
                <a:extLst>
                  <a:ext uri="{0D108BD9-81ED-4DB2-BD59-A6C34878D82A}">
                    <a16:rowId xmlns:a16="http://schemas.microsoft.com/office/drawing/2014/main" val="3472487932"/>
                  </a:ext>
                </a:extLst>
              </a:tr>
              <a:tr h="122387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b="1" dirty="0">
                          <a:solidFill>
                            <a:srgbClr val="008080"/>
                          </a:solidFill>
                        </a:rPr>
                        <a:t>Access to Data</a:t>
                      </a:r>
                    </a:p>
                    <a:p>
                      <a:endParaRPr lang="en-US" dirty="0"/>
                    </a:p>
                  </a:txBody>
                  <a:tcPr/>
                </a:tc>
                <a:extLst>
                  <a:ext uri="{0D108BD9-81ED-4DB2-BD59-A6C34878D82A}">
                    <a16:rowId xmlns:a16="http://schemas.microsoft.com/office/drawing/2014/main" val="3374646000"/>
                  </a:ext>
                </a:extLst>
              </a:tr>
            </a:tbl>
          </a:graphicData>
        </a:graphic>
      </p:graphicFrame>
    </p:spTree>
    <p:extLst>
      <p:ext uri="{BB962C8B-B14F-4D97-AF65-F5344CB8AC3E}">
        <p14:creationId xmlns:p14="http://schemas.microsoft.com/office/powerpoint/2010/main" val="19786381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3" name="Rectangle 22">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427E0A4F-FE1D-4A81-8D8F-986345F71C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26">
              <a:extLst>
                <a:ext uri="{FF2B5EF4-FFF2-40B4-BE49-F238E27FC236}">
                  <a16:creationId xmlns:a16="http://schemas.microsoft.com/office/drawing/2014/main" id="{77B237C1-E8A0-4DD3-B6C5-F2D54F796F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88D62F0D-6BD4-4DD4-B125-6F7A952A3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F928E8CD-5219-4795-91D4-9618DB8E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A00A43E1-4FE7-498F-AFFF-FDFC1FAF0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1"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 name="Title 2">
            <a:extLst>
              <a:ext uri="{FF2B5EF4-FFF2-40B4-BE49-F238E27FC236}">
                <a16:creationId xmlns:a16="http://schemas.microsoft.com/office/drawing/2014/main" id="{4788A6CA-4446-4E37-8EDD-0AABC6F05716}"/>
              </a:ext>
            </a:extLst>
          </p:cNvPr>
          <p:cNvSpPr>
            <a:spLocks noGrp="1"/>
          </p:cNvSpPr>
          <p:nvPr>
            <p:ph type="title"/>
          </p:nvPr>
        </p:nvSpPr>
        <p:spPr>
          <a:xfrm>
            <a:off x="710381" y="4636644"/>
            <a:ext cx="5132438" cy="1622322"/>
          </a:xfrm>
        </p:spPr>
        <p:txBody>
          <a:bodyPr vert="horz" lIns="91440" tIns="45720" rIns="91440" bIns="45720" rtlCol="0" anchor="ctr">
            <a:normAutofit fontScale="90000"/>
          </a:bodyPr>
          <a:lstStyle/>
          <a:p>
            <a:r>
              <a:rPr lang="en-US" dirty="0">
                <a:solidFill>
                  <a:srgbClr val="EBEBEB"/>
                </a:solidFill>
              </a:rPr>
              <a:t>Cristy Clouse</a:t>
            </a:r>
            <a:br>
              <a:rPr lang="en-US" dirty="0">
                <a:solidFill>
                  <a:srgbClr val="EBEBEB"/>
                </a:solidFill>
              </a:rPr>
            </a:br>
            <a:r>
              <a:rPr lang="en-US" dirty="0">
                <a:solidFill>
                  <a:srgbClr val="EBEBEB"/>
                </a:solidFill>
                <a:hlinkClick r:id="rId4"/>
              </a:rPr>
              <a:t>cristy@pbiscaltac.org</a:t>
            </a:r>
            <a:br>
              <a:rPr lang="en-US" dirty="0">
                <a:solidFill>
                  <a:srgbClr val="EBEBEB"/>
                </a:solidFill>
              </a:rPr>
            </a:br>
            <a:r>
              <a:rPr lang="en-US" dirty="0">
                <a:solidFill>
                  <a:srgbClr val="EBEBEB"/>
                </a:solidFill>
              </a:rPr>
              <a:t>Barbara Kelley</a:t>
            </a:r>
            <a:br>
              <a:rPr lang="en-US" dirty="0">
                <a:solidFill>
                  <a:srgbClr val="EBEBEB"/>
                </a:solidFill>
              </a:rPr>
            </a:br>
            <a:r>
              <a:rPr lang="en-US" dirty="0">
                <a:solidFill>
                  <a:srgbClr val="EBEBEB"/>
                </a:solidFill>
                <a:hlinkClick r:id="rId5"/>
              </a:rPr>
              <a:t>barbara@pbiscaltac.org</a:t>
            </a:r>
            <a:br>
              <a:rPr lang="en-US" dirty="0">
                <a:solidFill>
                  <a:srgbClr val="EBEBEB"/>
                </a:solidFill>
              </a:rPr>
            </a:br>
            <a:endParaRPr lang="en-US" sz="3600" b="0" i="0" kern="1200" dirty="0">
              <a:solidFill>
                <a:srgbClr val="EBEBEB"/>
              </a:solidFill>
              <a:latin typeface="+mj-lt"/>
              <a:ea typeface="+mj-ea"/>
              <a:cs typeface="+mj-cs"/>
            </a:endParaRPr>
          </a:p>
        </p:txBody>
      </p:sp>
      <p:pic>
        <p:nvPicPr>
          <p:cNvPr id="7" name="Picture Placeholder 6" descr="A close up of a logo&#10;&#10;Description generated with very high confidence">
            <a:extLst>
              <a:ext uri="{FF2B5EF4-FFF2-40B4-BE49-F238E27FC236}">
                <a16:creationId xmlns:a16="http://schemas.microsoft.com/office/drawing/2014/main" id="{588341D6-AD92-4C79-B3E5-CF8C903B527B}"/>
              </a:ext>
            </a:extLst>
          </p:cNvPr>
          <p:cNvPicPr>
            <a:picLocks noGrp="1" noChangeAspect="1"/>
          </p:cNvPicPr>
          <p:nvPr>
            <p:ph type="pic" idx="1"/>
          </p:nvPr>
        </p:nvPicPr>
        <p:blipFill>
          <a:blip r:embed="rId6"/>
          <a:srcRect l="23529" r="23529"/>
          <a:stretch>
            <a:fillRect/>
          </a:stretch>
        </p:blipFill>
        <p:spPr>
          <a:xfrm>
            <a:off x="7157852" y="645106"/>
            <a:ext cx="4803001" cy="5755199"/>
          </a:xfrm>
          <a:prstGeom prst="rect">
            <a:avLst/>
          </a:prstGeom>
        </p:spPr>
      </p:pic>
      <p:sp>
        <p:nvSpPr>
          <p:cNvPr id="34" name="Rectangle 33">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3" name="Picture 32">
            <a:extLst>
              <a:ext uri="{FF2B5EF4-FFF2-40B4-BE49-F238E27FC236}">
                <a16:creationId xmlns:a16="http://schemas.microsoft.com/office/drawing/2014/main" id="{0E2C2465-A540-4A4A-BDE1-44301A3588C5}"/>
              </a:ext>
            </a:extLst>
          </p:cNvPr>
          <p:cNvPicPr/>
          <p:nvPr/>
        </p:nvPicPr>
        <p:blipFill>
          <a:blip r:embed="rId7" cstate="print"/>
          <a:srcRect/>
          <a:stretch>
            <a:fillRect/>
          </a:stretch>
        </p:blipFill>
        <p:spPr bwMode="auto">
          <a:xfrm>
            <a:off x="9708007" y="-15187"/>
            <a:ext cx="1459609" cy="1320586"/>
          </a:xfrm>
          <a:prstGeom prst="rect">
            <a:avLst/>
          </a:prstGeom>
          <a:noFill/>
          <a:ln w="9525">
            <a:noFill/>
            <a:miter lim="800000"/>
            <a:headEnd/>
            <a:tailEnd/>
          </a:ln>
        </p:spPr>
      </p:pic>
      <p:pic>
        <p:nvPicPr>
          <p:cNvPr id="8" name="Picture 7">
            <a:extLst>
              <a:ext uri="{FF2B5EF4-FFF2-40B4-BE49-F238E27FC236}">
                <a16:creationId xmlns:a16="http://schemas.microsoft.com/office/drawing/2014/main" id="{70A01FBF-6C25-405F-A259-B883F7660230}"/>
              </a:ext>
            </a:extLst>
          </p:cNvPr>
          <p:cNvPicPr>
            <a:picLocks noChangeAspect="1"/>
          </p:cNvPicPr>
          <p:nvPr/>
        </p:nvPicPr>
        <p:blipFill>
          <a:blip r:embed="rId8"/>
          <a:stretch>
            <a:fillRect/>
          </a:stretch>
        </p:blipFill>
        <p:spPr>
          <a:xfrm>
            <a:off x="652057" y="969678"/>
            <a:ext cx="5499633" cy="3213430"/>
          </a:xfrm>
          <a:prstGeom prst="rect">
            <a:avLst/>
          </a:prstGeom>
        </p:spPr>
      </p:pic>
      <p:sp>
        <p:nvSpPr>
          <p:cNvPr id="9" name="Rectangle 8">
            <a:extLst>
              <a:ext uri="{FF2B5EF4-FFF2-40B4-BE49-F238E27FC236}">
                <a16:creationId xmlns:a16="http://schemas.microsoft.com/office/drawing/2014/main" id="{D583ADB9-6C27-4D7D-BCF7-FECC76253403}"/>
              </a:ext>
            </a:extLst>
          </p:cNvPr>
          <p:cNvSpPr/>
          <p:nvPr/>
        </p:nvSpPr>
        <p:spPr>
          <a:xfrm>
            <a:off x="525195" y="402165"/>
            <a:ext cx="5775940" cy="584775"/>
          </a:xfrm>
          <a:prstGeom prst="rect">
            <a:avLst/>
          </a:prstGeom>
        </p:spPr>
        <p:txBody>
          <a:bodyPr wrap="none">
            <a:spAutoFit/>
          </a:bodyPr>
          <a:lstStyle/>
          <a:p>
            <a:r>
              <a:rPr lang="en-US" sz="3200" dirty="0"/>
              <a:t>https://www.pbis.org/training/tips</a:t>
            </a:r>
          </a:p>
        </p:txBody>
      </p:sp>
    </p:spTree>
    <p:extLst>
      <p:ext uri="{BB962C8B-B14F-4D97-AF65-F5344CB8AC3E}">
        <p14:creationId xmlns:p14="http://schemas.microsoft.com/office/powerpoint/2010/main" val="1514927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yramid game show">
            <a:extLst>
              <a:ext uri="{FF2B5EF4-FFF2-40B4-BE49-F238E27FC236}">
                <a16:creationId xmlns:a16="http://schemas.microsoft.com/office/drawing/2014/main" id="{90704765-21F2-4F61-B7C3-A117426BB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01" y="776618"/>
            <a:ext cx="5600076" cy="40738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252E3962-6194-44BE-8551-B99FF9A19150}"/>
              </a:ext>
            </a:extLst>
          </p:cNvPr>
          <p:cNvGraphicFramePr/>
          <p:nvPr>
            <p:extLst>
              <p:ext uri="{D42A27DB-BD31-4B8C-83A1-F6EECF244321}">
                <p14:modId xmlns:p14="http://schemas.microsoft.com/office/powerpoint/2010/main" val="1782213992"/>
              </p:ext>
            </p:extLst>
          </p:nvPr>
        </p:nvGraphicFramePr>
        <p:xfrm>
          <a:off x="4165600" y="61437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6290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4BFE-CFF2-4215-9E22-4355D9726F18}"/>
              </a:ext>
            </a:extLst>
          </p:cNvPr>
          <p:cNvSpPr>
            <a:spLocks noGrp="1"/>
          </p:cNvSpPr>
          <p:nvPr>
            <p:ph type="title"/>
          </p:nvPr>
        </p:nvSpPr>
        <p:spPr>
          <a:xfrm>
            <a:off x="1964059" y="896082"/>
            <a:ext cx="8761413" cy="706964"/>
          </a:xfrm>
        </p:spPr>
        <p:txBody>
          <a:bodyPr/>
          <a:lstStyle/>
          <a:p>
            <a:pPr algn="ctr"/>
            <a:r>
              <a:rPr lang="en-US" sz="9600" dirty="0">
                <a:solidFill>
                  <a:schemeClr val="tx1"/>
                </a:solidFill>
              </a:rPr>
              <a:t>DATA Acronym</a:t>
            </a:r>
          </a:p>
        </p:txBody>
      </p:sp>
      <p:pic>
        <p:nvPicPr>
          <p:cNvPr id="3" name="Picture 2">
            <a:extLst>
              <a:ext uri="{FF2B5EF4-FFF2-40B4-BE49-F238E27FC236}">
                <a16:creationId xmlns:a16="http://schemas.microsoft.com/office/drawing/2014/main" id="{08ADFE22-CFA1-4248-9BCE-EA541820FB7C}"/>
              </a:ext>
            </a:extLst>
          </p:cNvPr>
          <p:cNvPicPr>
            <a:picLocks noChangeAspect="1"/>
          </p:cNvPicPr>
          <p:nvPr/>
        </p:nvPicPr>
        <p:blipFill>
          <a:blip r:embed="rId3"/>
          <a:stretch>
            <a:fillRect/>
          </a:stretch>
        </p:blipFill>
        <p:spPr>
          <a:xfrm>
            <a:off x="271167" y="-100899"/>
            <a:ext cx="11773688" cy="6914756"/>
          </a:xfrm>
          <a:prstGeom prst="rect">
            <a:avLst/>
          </a:prstGeom>
        </p:spPr>
      </p:pic>
    </p:spTree>
    <p:extLst>
      <p:ext uri="{BB962C8B-B14F-4D97-AF65-F5344CB8AC3E}">
        <p14:creationId xmlns:p14="http://schemas.microsoft.com/office/powerpoint/2010/main" val="1969256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86610" y="2277986"/>
            <a:ext cx="6444622" cy="4488574"/>
            <a:chOff x="1977190" y="2133599"/>
            <a:chExt cx="5033210" cy="4167971"/>
          </a:xfrm>
        </p:grpSpPr>
        <p:sp>
          <p:nvSpPr>
            <p:cNvPr id="65" name="Right Arrow 64"/>
            <p:cNvSpPr/>
            <p:nvPr/>
          </p:nvSpPr>
          <p:spPr>
            <a:xfrm rot="10800000">
              <a:off x="1977190" y="4047345"/>
              <a:ext cx="1528010" cy="34690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p>
          </p:txBody>
        </p:sp>
        <p:sp>
          <p:nvSpPr>
            <p:cNvPr id="63" name="Right Arrow 62"/>
            <p:cNvSpPr/>
            <p:nvPr/>
          </p:nvSpPr>
          <p:spPr>
            <a:xfrm>
              <a:off x="5643425" y="5057817"/>
              <a:ext cx="1366975" cy="34690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p>
          </p:txBody>
        </p:sp>
        <p:sp>
          <p:nvSpPr>
            <p:cNvPr id="61" name="Right Arrow 60"/>
            <p:cNvSpPr/>
            <p:nvPr/>
          </p:nvSpPr>
          <p:spPr>
            <a:xfrm>
              <a:off x="5309369" y="2277985"/>
              <a:ext cx="1548631" cy="34690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26" name="Picture 2" descr="C:\Users\kmorris\Desktop\Seattle\Kelsey's circl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979" y="2133599"/>
              <a:ext cx="3630021" cy="4167971"/>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3558282" y="3432199"/>
              <a:ext cx="2286000" cy="1457545"/>
            </a:xfrm>
            <a:prstGeom prst="rect">
              <a:avLst/>
            </a:prstGeom>
            <a:noFill/>
          </p:spPr>
          <p:txBody>
            <a:bodyPr wrap="square" rtlCol="0">
              <a:spAutoFit/>
            </a:bodyPr>
            <a:lstStyle/>
            <a:p>
              <a:pPr algn="ctr"/>
              <a:r>
                <a:rPr lang="en-US" sz="3200" dirty="0"/>
                <a:t>Cycle of </a:t>
              </a:r>
              <a:r>
                <a:rPr lang="en-US" sz="3200" b="1" i="1" dirty="0"/>
                <a:t>Continuous</a:t>
              </a:r>
              <a:r>
                <a:rPr lang="en-US" sz="3200" dirty="0"/>
                <a:t> Improvement</a:t>
              </a:r>
              <a:endParaRPr lang="en-US" sz="3200" i="1" dirty="0">
                <a:solidFill>
                  <a:schemeClr val="tx2"/>
                </a:solidFill>
              </a:endParaRPr>
            </a:p>
          </p:txBody>
        </p:sp>
      </p:grpSp>
      <p:sp>
        <p:nvSpPr>
          <p:cNvPr id="62" name="TextBox 61"/>
          <p:cNvSpPr txBox="1"/>
          <p:nvPr/>
        </p:nvSpPr>
        <p:spPr>
          <a:xfrm>
            <a:off x="8631232" y="2209800"/>
            <a:ext cx="3560768" cy="1569660"/>
          </a:xfrm>
          <a:prstGeom prst="rect">
            <a:avLst/>
          </a:prstGeom>
          <a:noFill/>
        </p:spPr>
        <p:txBody>
          <a:bodyPr wrap="square" rtlCol="0">
            <a:spAutoFit/>
          </a:bodyPr>
          <a:lstStyle/>
          <a:p>
            <a:pPr marL="285750" indent="-285750">
              <a:buFont typeface="Courier New" panose="02070309020205020404" pitchFamily="49" charset="0"/>
              <a:buChar char="o"/>
            </a:pPr>
            <a:r>
              <a:rPr lang="en-US" sz="2400" b="1" dirty="0">
                <a:solidFill>
                  <a:schemeClr val="tx2">
                    <a:lumMod val="50000"/>
                  </a:schemeClr>
                </a:solidFill>
              </a:rPr>
              <a:t>Data Collection and Organization</a:t>
            </a:r>
          </a:p>
          <a:p>
            <a:pPr marL="285750" indent="-285750">
              <a:buFont typeface="Courier New" panose="02070309020205020404" pitchFamily="49" charset="0"/>
              <a:buChar char="o"/>
            </a:pPr>
            <a:r>
              <a:rPr lang="en-US" sz="2400" b="1" dirty="0">
                <a:solidFill>
                  <a:schemeClr val="tx2">
                    <a:lumMod val="50000"/>
                  </a:schemeClr>
                </a:solidFill>
              </a:rPr>
              <a:t>Defining the Problem with Precision</a:t>
            </a:r>
          </a:p>
        </p:txBody>
      </p:sp>
      <p:sp>
        <p:nvSpPr>
          <p:cNvPr id="64" name="TextBox 63"/>
          <p:cNvSpPr txBox="1"/>
          <p:nvPr/>
        </p:nvSpPr>
        <p:spPr>
          <a:xfrm>
            <a:off x="8690435" y="4648200"/>
            <a:ext cx="3273605" cy="1200329"/>
          </a:xfrm>
          <a:prstGeom prst="rect">
            <a:avLst/>
          </a:prstGeom>
          <a:noFill/>
        </p:spPr>
        <p:txBody>
          <a:bodyPr wrap="square" rtlCol="0">
            <a:spAutoFit/>
          </a:bodyPr>
          <a:lstStyle/>
          <a:p>
            <a:pPr marL="285750" indent="-285750">
              <a:buFont typeface="Courier New" panose="02070309020205020404" pitchFamily="49" charset="0"/>
              <a:buChar char="o"/>
            </a:pPr>
            <a:r>
              <a:rPr lang="en-US" sz="2400" b="1" dirty="0">
                <a:solidFill>
                  <a:srgbClr val="FFC000"/>
                </a:solidFill>
              </a:rPr>
              <a:t>Goal Identification</a:t>
            </a:r>
          </a:p>
          <a:p>
            <a:pPr marL="285750" indent="-285750">
              <a:buFont typeface="Courier New" panose="02070309020205020404" pitchFamily="49" charset="0"/>
              <a:buChar char="o"/>
            </a:pPr>
            <a:r>
              <a:rPr lang="en-US" sz="2400" b="1" dirty="0">
                <a:solidFill>
                  <a:srgbClr val="FFC000"/>
                </a:solidFill>
              </a:rPr>
              <a:t>Solution Development</a:t>
            </a:r>
          </a:p>
          <a:p>
            <a:pPr marL="285750" indent="-285750">
              <a:buFont typeface="Courier New" panose="02070309020205020404" pitchFamily="49" charset="0"/>
              <a:buChar char="o"/>
            </a:pPr>
            <a:r>
              <a:rPr lang="en-US" sz="2400" b="1" dirty="0">
                <a:solidFill>
                  <a:srgbClr val="FFC000"/>
                </a:solidFill>
              </a:rPr>
              <a:t>Action Planning</a:t>
            </a:r>
          </a:p>
        </p:txBody>
      </p:sp>
      <p:sp>
        <p:nvSpPr>
          <p:cNvPr id="66" name="TextBox 65"/>
          <p:cNvSpPr txBox="1"/>
          <p:nvPr/>
        </p:nvSpPr>
        <p:spPr>
          <a:xfrm>
            <a:off x="348325" y="4325034"/>
            <a:ext cx="2464139" cy="830997"/>
          </a:xfrm>
          <a:prstGeom prst="rect">
            <a:avLst/>
          </a:prstGeom>
          <a:noFill/>
        </p:spPr>
        <p:txBody>
          <a:bodyPr wrap="square" rtlCol="0">
            <a:spAutoFit/>
          </a:bodyPr>
          <a:lstStyle/>
          <a:p>
            <a:pPr marL="342900" indent="-342900">
              <a:buFont typeface="Courier New" panose="02070309020205020404" pitchFamily="49" charset="0"/>
              <a:buChar char="o"/>
            </a:pPr>
            <a:r>
              <a:rPr lang="en-US" sz="2400" b="1" dirty="0">
                <a:solidFill>
                  <a:srgbClr val="0070C0"/>
                </a:solidFill>
              </a:rPr>
              <a:t>Action Plan Implementation</a:t>
            </a:r>
          </a:p>
        </p:txBody>
      </p:sp>
      <p:sp>
        <p:nvSpPr>
          <p:cNvPr id="4" name="Title 3"/>
          <p:cNvSpPr>
            <a:spLocks noGrp="1"/>
          </p:cNvSpPr>
          <p:nvPr>
            <p:ph type="title"/>
          </p:nvPr>
        </p:nvSpPr>
        <p:spPr>
          <a:xfrm>
            <a:off x="205136" y="1196000"/>
            <a:ext cx="11758904" cy="1013800"/>
          </a:xfrm>
        </p:spPr>
        <p:txBody>
          <a:bodyPr>
            <a:normAutofit fontScale="90000"/>
          </a:bodyPr>
          <a:lstStyle/>
          <a:p>
            <a:pPr algn="ctr"/>
            <a:r>
              <a:rPr lang="en-US" sz="7800" b="1" dirty="0">
                <a:solidFill>
                  <a:schemeClr val="tx1"/>
                </a:solidFill>
                <a:latin typeface="Poor Richard" panose="02080502050505020702" pitchFamily="18" charset="0"/>
              </a:rPr>
              <a:t>Continuous Quality Improvement</a:t>
            </a:r>
            <a:br>
              <a:rPr lang="en-US" sz="4400" dirty="0">
                <a:solidFill>
                  <a:schemeClr val="tx1"/>
                </a:solidFill>
              </a:rPr>
            </a:br>
            <a:br>
              <a:rPr lang="en-US" i="1" dirty="0">
                <a:solidFill>
                  <a:schemeClr val="tx2"/>
                </a:solidFill>
              </a:rPr>
            </a:br>
            <a:endParaRPr lang="en-US" dirty="0"/>
          </a:p>
        </p:txBody>
      </p:sp>
    </p:spTree>
    <p:extLst>
      <p:ext uri="{BB962C8B-B14F-4D97-AF65-F5344CB8AC3E}">
        <p14:creationId xmlns:p14="http://schemas.microsoft.com/office/powerpoint/2010/main" val="327878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P spid="6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8|0.9|1.8|2.1|1.9|1.6|1.8|1.8"/>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1|0.8|0.9|1.8|2.1|1.9|1.6|1.8|1.8"/>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1|0.8|0.9|1.8|2.1|1.9|1.6|1.8|1.8"/>
</p:tagLst>
</file>

<file path=ppt/tags/tag5.xml><?xml version="1.0" encoding="utf-8"?>
<p:tagLst xmlns:a="http://schemas.openxmlformats.org/drawingml/2006/main" xmlns:r="http://schemas.openxmlformats.org/officeDocument/2006/relationships" xmlns:p="http://schemas.openxmlformats.org/presentationml/2006/main">
  <p:tag name="TIMING" val="|0.1|0.8|0.9|1.8|2.1|1.9|1.6|1.8|1.8"/>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1|0.8|0.9|1.8|2.1|1.9|1.6|1.8|1.8"/>
</p:tagLst>
</file>

<file path=ppt/tags/tag8.xml><?xml version="1.0" encoding="utf-8"?>
<p:tagLst xmlns:a="http://schemas.openxmlformats.org/drawingml/2006/main" xmlns:r="http://schemas.openxmlformats.org/officeDocument/2006/relationships" xmlns:p="http://schemas.openxmlformats.org/presentationml/2006/main">
  <p:tag name="TIMING" val="|0.6"/>
</p:tagLst>
</file>

<file path=ppt/tags/tag9.xml><?xml version="1.0" encoding="utf-8"?>
<p:tagLst xmlns:a="http://schemas.openxmlformats.org/drawingml/2006/main" xmlns:r="http://schemas.openxmlformats.org/officeDocument/2006/relationships" xmlns:p="http://schemas.openxmlformats.org/presentationml/2006/main">
  <p:tag name="TIMING" val="|0.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47">
      <a:dk1>
        <a:srgbClr val="000000"/>
      </a:dk1>
      <a:lt1>
        <a:sysClr val="window" lastClr="FFFFFF"/>
      </a:lt1>
      <a:dk2>
        <a:srgbClr val="47FFD1"/>
      </a:dk2>
      <a:lt2>
        <a:srgbClr val="EBEBEB"/>
      </a:lt2>
      <a:accent1>
        <a:srgbClr val="00CC99"/>
      </a:accent1>
      <a:accent2>
        <a:srgbClr val="BCFFDA"/>
      </a:accent2>
      <a:accent3>
        <a:srgbClr val="5BFF5B"/>
      </a:accent3>
      <a:accent4>
        <a:srgbClr val="92D050"/>
      </a:accent4>
      <a:accent5>
        <a:srgbClr val="66B1CE"/>
      </a:accent5>
      <a:accent6>
        <a:srgbClr val="40619D"/>
      </a:accent6>
      <a:hlink>
        <a:srgbClr val="828282"/>
      </a:hlink>
      <a:folHlink>
        <a:srgbClr val="A5A5A5"/>
      </a:folHlink>
    </a:clrScheme>
    <a:fontScheme name="Custom 1">
      <a:majorFont>
        <a:latin typeface="Poor Richard"/>
        <a:ea typeface=""/>
        <a:cs typeface=""/>
      </a:majorFont>
      <a:minorFont>
        <a:latin typeface="Poor Richard"/>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FB9EFD150C3C4A85DB2D65281F9DE7" ma:contentTypeVersion="2" ma:contentTypeDescription="Create a new document." ma:contentTypeScope="" ma:versionID="de74726d38438f9cb898f3d70fd143c6">
  <xsd:schema xmlns:xsd="http://www.w3.org/2001/XMLSchema" xmlns:xs="http://www.w3.org/2001/XMLSchema" xmlns:p="http://schemas.microsoft.com/office/2006/metadata/properties" xmlns:ns2="3a33cd16-1970-4d06-a71a-e4076c0ce293" targetNamespace="http://schemas.microsoft.com/office/2006/metadata/properties" ma:root="true" ma:fieldsID="3e93fa9aceba8e725c5f09c390e01f8d" ns2:_="">
    <xsd:import namespace="3a33cd16-1970-4d06-a71a-e4076c0ce293"/>
    <xsd:element name="properties">
      <xsd:complexType>
        <xsd:sequence>
          <xsd:element name="documentManagement">
            <xsd:complexType>
              <xsd:all>
                <xsd:element ref="ns2:SharedWithDetails"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33cd16-1970-4d06-a71a-e4076c0ce293"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E7992A-0A47-448F-AD26-F400F1F69FB3}">
  <ds:schemaRefs>
    <ds:schemaRef ds:uri="http://schemas.openxmlformats.org/package/2006/metadata/core-properties"/>
    <ds:schemaRef ds:uri="3a33cd16-1970-4d06-a71a-e4076c0ce293"/>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 ds:uri="http://purl.org/dc/terms/"/>
  </ds:schemaRefs>
</ds:datastoreItem>
</file>

<file path=customXml/itemProps2.xml><?xml version="1.0" encoding="utf-8"?>
<ds:datastoreItem xmlns:ds="http://schemas.openxmlformats.org/officeDocument/2006/customXml" ds:itemID="{F8F30A54-211F-4D90-BD49-DE60888EDB57}">
  <ds:schemaRefs>
    <ds:schemaRef ds:uri="http://schemas.microsoft.com/sharepoint/v3/contenttype/forms"/>
  </ds:schemaRefs>
</ds:datastoreItem>
</file>

<file path=customXml/itemProps3.xml><?xml version="1.0" encoding="utf-8"?>
<ds:datastoreItem xmlns:ds="http://schemas.openxmlformats.org/officeDocument/2006/customXml" ds:itemID="{3F309B09-D510-4F82-951E-08587A05D5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33cd16-1970-4d06-a71a-e4076c0ce2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636</TotalTime>
  <Words>4192</Words>
  <Application>Microsoft Office PowerPoint</Application>
  <PresentationFormat>Widescreen</PresentationFormat>
  <Paragraphs>849</Paragraphs>
  <Slides>67</Slides>
  <Notes>67</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67</vt:i4>
      </vt:variant>
    </vt:vector>
  </HeadingPairs>
  <TitlesOfParts>
    <vt:vector size="86" baseType="lpstr">
      <vt:lpstr>MS Mincho</vt:lpstr>
      <vt:lpstr>MS PGothic</vt:lpstr>
      <vt:lpstr>MS PGothic</vt:lpstr>
      <vt:lpstr>Arial</vt:lpstr>
      <vt:lpstr>Berlin Sans FB</vt:lpstr>
      <vt:lpstr>Calibri</vt:lpstr>
      <vt:lpstr>Calisto MT</vt:lpstr>
      <vt:lpstr>Century Gothic</vt:lpstr>
      <vt:lpstr>Courier New</vt:lpstr>
      <vt:lpstr>Eras Bold ITC</vt:lpstr>
      <vt:lpstr>Eras Demi ITC</vt:lpstr>
      <vt:lpstr>News Gothic MT</vt:lpstr>
      <vt:lpstr>Poor Richard</vt:lpstr>
      <vt:lpstr>Symbol</vt:lpstr>
      <vt:lpstr>Times New Roman</vt:lpstr>
      <vt:lpstr>Wingdings</vt:lpstr>
      <vt:lpstr>Wingdings 2</vt:lpstr>
      <vt:lpstr>Wingdings 3</vt:lpstr>
      <vt:lpstr>Ion Boardroom</vt:lpstr>
      <vt:lpstr>Team Initiated  Problem  Solving TIPS II </vt:lpstr>
      <vt:lpstr>Color: (pick your green color)</vt:lpstr>
      <vt:lpstr>PowerPoint Presentation</vt:lpstr>
      <vt:lpstr>PowerPoint Presentation</vt:lpstr>
      <vt:lpstr>PowerPoint Presentation</vt:lpstr>
      <vt:lpstr>PowerPoint Presentation</vt:lpstr>
      <vt:lpstr>PowerPoint Presentation</vt:lpstr>
      <vt:lpstr>DATA Acronym</vt:lpstr>
      <vt:lpstr>Continuous Quality Improvement  </vt:lpstr>
      <vt:lpstr>A + B = C Adult Behaviors equal student Change</vt:lpstr>
      <vt:lpstr>Connecting  Outcomes &amp; Fidelity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Team Meeting Minutes</vt:lpstr>
      <vt:lpstr>Team Meeting Minutes</vt:lpstr>
      <vt:lpstr>Team Meeting Minutes</vt:lpstr>
      <vt:lpstr>PowerPoint Presentation</vt:lpstr>
      <vt:lpstr>PowerPoint Presentation</vt:lpstr>
      <vt:lpstr>Defining a Problem  with Precision</vt:lpstr>
      <vt:lpstr>Defining a Problem with Precision</vt:lpstr>
      <vt:lpstr>PowerPoint Presentation</vt:lpstr>
      <vt:lpstr>Red Flag:  What?</vt:lpstr>
      <vt:lpstr>PowerPoint Presentation</vt:lpstr>
      <vt:lpstr>PowerPoint Presentation</vt:lpstr>
      <vt:lpstr>PowerPoint Presentation</vt:lpstr>
      <vt:lpstr>PowerPoint Presentation</vt:lpstr>
      <vt:lpstr>Moving from Primary to Precise</vt:lpstr>
      <vt:lpstr>PowerPoint Presentation</vt:lpstr>
      <vt:lpstr>PowerPoint Presentation</vt:lpstr>
      <vt:lpstr>SMART Goals</vt:lpstr>
      <vt:lpstr>Building Goals</vt:lpstr>
      <vt:lpstr>PowerPoint Presentation</vt:lpstr>
      <vt:lpstr>PowerPoint Presentation</vt:lpstr>
      <vt:lpstr>PowerPoint Presentation</vt:lpstr>
      <vt:lpstr>PREVENT</vt:lpstr>
      <vt:lpstr>TEACH</vt:lpstr>
      <vt:lpstr>REINFORCE</vt:lpstr>
      <vt:lpstr>EXTINGUISH</vt:lpstr>
      <vt:lpstr>CORRECT</vt:lpstr>
      <vt:lpstr>SAFETY</vt:lpstr>
      <vt:lpstr>PowerPoint Presentation</vt:lpstr>
      <vt:lpstr>PowerPoint Presentation</vt:lpstr>
      <vt:lpstr>PowerPoint Presentation</vt:lpstr>
      <vt:lpstr>Evaluation Planning</vt:lpstr>
      <vt:lpstr>Fidelity Data   </vt:lpstr>
      <vt:lpstr>Evaluation Planning</vt:lpstr>
      <vt:lpstr>PowerPoint Presentation</vt:lpstr>
      <vt:lpstr>PowerPoint Presentation</vt:lpstr>
      <vt:lpstr>ACADEMIC EXAMPLES Primary to Precise</vt:lpstr>
      <vt:lpstr>PowerPoint Presentation</vt:lpstr>
      <vt:lpstr>Develop a Precise Problem Statement   1.  Choose either Jasmine or Paul  2. Write Precise Problem Statement using the data provided.</vt:lpstr>
      <vt:lpstr>Possible  Precise Problem Statement</vt:lpstr>
      <vt:lpstr>Possible  Precise Problem Statement</vt:lpstr>
      <vt:lpstr>But wait…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Cristy Clouse cristy@pbiscaltac.org Barbara Kelley barbara@pbiscaltac.org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Initiated  Problem  Solving TIPS II</dc:title>
  <dc:creator>Cristy Clouse</dc:creator>
  <cp:lastModifiedBy>Cristy Clouse</cp:lastModifiedBy>
  <cp:revision>20</cp:revision>
  <cp:lastPrinted>2018-09-21T03:16:22Z</cp:lastPrinted>
  <dcterms:created xsi:type="dcterms:W3CDTF">2018-07-21T22:23:47Z</dcterms:created>
  <dcterms:modified xsi:type="dcterms:W3CDTF">2018-09-24T22:18:03Z</dcterms:modified>
</cp:coreProperties>
</file>